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ms-office.activeX"/>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5"/>
  </p:notesMasterIdLst>
  <p:handoutMasterIdLst>
    <p:handoutMasterId r:id="rId36"/>
  </p:handoutMasterIdLst>
  <p:sldIdLst>
    <p:sldId id="256" r:id="rId2"/>
    <p:sldId id="257" r:id="rId3"/>
    <p:sldId id="289" r:id="rId4"/>
    <p:sldId id="258" r:id="rId5"/>
    <p:sldId id="290" r:id="rId6"/>
    <p:sldId id="291" r:id="rId7"/>
    <p:sldId id="292" r:id="rId8"/>
    <p:sldId id="259" r:id="rId9"/>
    <p:sldId id="260"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5" r:id="rId23"/>
    <p:sldId id="276" r:id="rId24"/>
    <p:sldId id="278" r:id="rId25"/>
    <p:sldId id="279" r:id="rId26"/>
    <p:sldId id="280" r:id="rId27"/>
    <p:sldId id="281" r:id="rId28"/>
    <p:sldId id="282" r:id="rId29"/>
    <p:sldId id="283" r:id="rId30"/>
    <p:sldId id="293" r:id="rId31"/>
    <p:sldId id="286" r:id="rId32"/>
    <p:sldId id="287" r:id="rId33"/>
    <p:sldId id="288" r:id="rId3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6294"/>
    <a:srgbClr val="2B4C73"/>
    <a:srgbClr val="8DC7FB"/>
    <a:srgbClr val="0476DE"/>
    <a:srgbClr val="D27800"/>
    <a:srgbClr val="9BCFFD"/>
    <a:srgbClr val="C8E4FD"/>
    <a:srgbClr val="FFB95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8239" autoAdjust="0"/>
    <p:restoredTop sz="94660"/>
  </p:normalViewPr>
  <p:slideViewPr>
    <p:cSldViewPr>
      <p:cViewPr varScale="1">
        <p:scale>
          <a:sx n="79" d="100"/>
          <a:sy n="79" d="100"/>
        </p:scale>
        <p:origin x="-1314" y="-96"/>
      </p:cViewPr>
      <p:guideLst>
        <p:guide orient="horz" pos="2160"/>
        <p:guide pos="2880"/>
      </p:guideLst>
    </p:cSldViewPr>
  </p:slideViewPr>
  <p:notesTextViewPr>
    <p:cViewPr>
      <p:scale>
        <a:sx n="100" d="100"/>
        <a:sy n="100" d="100"/>
      </p:scale>
      <p:origin x="0" y="0"/>
    </p:cViewPr>
  </p:notesTextViewPr>
  <p:notesViewPr>
    <p:cSldViewPr>
      <p:cViewPr varScale="1">
        <p:scale>
          <a:sx n="88" d="100"/>
          <a:sy n="88" d="100"/>
        </p:scale>
        <p:origin x="-2250"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BF2FCF08-9763-4913-BF50-2419BD50DD65}" type="datetimeFigureOut">
              <a:rPr lang="en-US"/>
              <a:pPr>
                <a:defRPr/>
              </a:pPr>
              <a:t>2/11/2012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978A764-984B-425D-A578-5A5D6405393A}"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rebuchet MS" pitchFamily="34" charset="0"/>
              </a:defRPr>
            </a:lvl1pPr>
          </a:lstStyle>
          <a:p>
            <a:endParaRPr lang="en-US"/>
          </a:p>
        </p:txBody>
      </p:sp>
      <p:sp>
        <p:nvSpPr>
          <p:cNvPr id="583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rebuchet MS" pitchFamily="34" charset="0"/>
              </a:defRPr>
            </a:lvl1pPr>
          </a:lstStyle>
          <a:p>
            <a:fld id="{CCADF01A-D679-4756-9931-2AC10610EE9F}" type="datetimeFigureOut">
              <a:rPr lang="en-US"/>
              <a:pPr/>
              <a:t>2/11/2012</a:t>
            </a:fld>
            <a:endParaRPr lang="en-US"/>
          </a:p>
        </p:txBody>
      </p:sp>
      <p:sp>
        <p:nvSpPr>
          <p:cNvPr id="5837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83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83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rebuchet MS" pitchFamily="34" charset="0"/>
              </a:defRPr>
            </a:lvl1pPr>
          </a:lstStyle>
          <a:p>
            <a:endParaRPr lang="en-US"/>
          </a:p>
        </p:txBody>
      </p:sp>
      <p:sp>
        <p:nvSpPr>
          <p:cNvPr id="583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rebuchet MS" pitchFamily="34" charset="0"/>
              </a:defRPr>
            </a:lvl1pPr>
          </a:lstStyle>
          <a:p>
            <a:fld id="{A3A57059-AC66-44CF-BC29-93ADEFEAE3D2}"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Ro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Ro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Ro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Rot="1" noChangeArrowheads="1" noTextEdit="1"/>
          </p:cNvSpPr>
          <p:nvPr>
            <p:ph type="sldImg"/>
          </p:nvPr>
        </p:nvSpPr>
        <p:spPr>
          <a:ln/>
        </p:spPr>
      </p:sp>
      <p:sp>
        <p:nvSpPr>
          <p:cNvPr id="67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Ro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Rot="1" noChangeArrowheads="1" noTextEdit="1"/>
          </p:cNvSpPr>
          <p:nvPr>
            <p:ph type="sldImg"/>
          </p:nvPr>
        </p:nvSpPr>
        <p:spPr>
          <a:ln/>
        </p:spPr>
      </p:sp>
      <p:sp>
        <p:nvSpPr>
          <p:cNvPr id="69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Ro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Ro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Rot="1" noChangeArrowheads="1" noTextEdit="1"/>
          </p:cNvSpPr>
          <p:nvPr>
            <p:ph type="sldImg"/>
          </p:nvPr>
        </p:nvSpPr>
        <p:spPr>
          <a:ln/>
        </p:spPr>
      </p:sp>
      <p:sp>
        <p:nvSpPr>
          <p:cNvPr id="72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Rot="1" noChangeArrowheads="1" noTextEdit="1"/>
          </p:cNvSpPr>
          <p:nvPr>
            <p:ph type="sldImg"/>
          </p:nvPr>
        </p:nvSpPr>
        <p:spPr>
          <a:ln/>
        </p:spPr>
      </p:sp>
      <p:sp>
        <p:nvSpPr>
          <p:cNvPr id="73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Rot="1" noChangeArrowheads="1" noTextEdit="1"/>
          </p:cNvSpPr>
          <p:nvPr>
            <p:ph type="sldImg"/>
          </p:nvPr>
        </p:nvSpPr>
        <p:spPr>
          <a:ln/>
        </p:spPr>
      </p:sp>
      <p:sp>
        <p:nvSpPr>
          <p:cNvPr id="74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Ro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Rot="1" noChangeArrowheads="1" noTextEdit="1"/>
          </p:cNvSpPr>
          <p:nvPr>
            <p:ph type="sldImg"/>
          </p:nvPr>
        </p:nvSpPr>
        <p:spPr>
          <a:ln/>
        </p:spPr>
      </p:sp>
      <p:sp>
        <p:nvSpPr>
          <p:cNvPr id="7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Rot="1"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Ro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Rot="1" noChangeArrowheads="1" noTextEdit="1"/>
          </p:cNvSpPr>
          <p:nvPr>
            <p:ph type="sldImg"/>
          </p:nvPr>
        </p:nvSpPr>
        <p:spPr>
          <a:ln/>
        </p:spPr>
      </p:sp>
      <p:sp>
        <p:nvSpPr>
          <p:cNvPr id="78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Rot="1" noChangeArrowheads="1" noTextEdit="1"/>
          </p:cNvSpPr>
          <p:nvPr>
            <p:ph type="sldImg"/>
          </p:nvPr>
        </p:nvSpPr>
        <p:spPr>
          <a:ln/>
        </p:spPr>
      </p:sp>
      <p:sp>
        <p:nvSpPr>
          <p:cNvPr id="80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Ro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Ro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Ro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Rot="1" noChangeArrowheads="1" noTextEdit="1"/>
          </p:cNvSpPr>
          <p:nvPr>
            <p:ph type="sldImg"/>
          </p:nvPr>
        </p:nvSpPr>
        <p:spPr>
          <a:ln/>
        </p:spPr>
      </p:sp>
      <p:sp>
        <p:nvSpPr>
          <p:cNvPr id="84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Ro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Ro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Ro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Rot="1" noChangeArrowheads="1" noTextEdit="1"/>
          </p:cNvSpPr>
          <p:nvPr>
            <p:ph type="sldImg"/>
          </p:nvPr>
        </p:nvSpPr>
        <p:spPr>
          <a:ln/>
        </p:spPr>
      </p:sp>
      <p:sp>
        <p:nvSpPr>
          <p:cNvPr id="89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Ro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Ro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Ro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Ro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Rot="1" noChangeArrowheads="1" noTextEdit="1"/>
          </p:cNvSpPr>
          <p:nvPr>
            <p:ph type="sldImg"/>
          </p:nvPr>
        </p:nvSpPr>
        <p:spPr>
          <a:ln/>
        </p:spPr>
      </p:sp>
      <p:sp>
        <p:nvSpPr>
          <p:cNvPr id="89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Ro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Rot="1" noChangeArrowheads="1" noTextEdit="1"/>
          </p:cNvSpPr>
          <p:nvPr>
            <p:ph type="sldImg"/>
          </p:nvPr>
        </p:nvSpPr>
        <p:spPr>
          <a:ln/>
        </p:spPr>
      </p:sp>
      <p:sp>
        <p:nvSpPr>
          <p:cNvPr id="62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Ro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APS11e Title Layout">
    <p:spTree>
      <p:nvGrpSpPr>
        <p:cNvPr id="1" name=""/>
        <p:cNvGrpSpPr/>
        <p:nvPr/>
      </p:nvGrpSpPr>
      <p:grpSpPr>
        <a:xfrm>
          <a:off x="0" y="0"/>
          <a:ext cx="0" cy="0"/>
          <a:chOff x="0" y="0"/>
          <a:chExt cx="0" cy="0"/>
        </a:xfrm>
      </p:grpSpPr>
      <p:sp>
        <p:nvSpPr>
          <p:cNvPr id="3" name="Rectangle 6"/>
          <p:cNvSpPr/>
          <p:nvPr userDrawn="1"/>
        </p:nvSpPr>
        <p:spPr>
          <a:xfrm>
            <a:off x="23813" y="4495800"/>
            <a:ext cx="9080500" cy="1447800"/>
          </a:xfrm>
          <a:prstGeom prst="rect">
            <a:avLst/>
          </a:prstGeom>
          <a:solidFill>
            <a:srgbClr val="386294"/>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Oval 16"/>
          <p:cNvSpPr/>
          <p:nvPr userDrawn="1"/>
        </p:nvSpPr>
        <p:spPr>
          <a:xfrm>
            <a:off x="4038600" y="2819400"/>
            <a:ext cx="1447800" cy="1447800"/>
          </a:xfrm>
          <a:prstGeom prst="ellipse">
            <a:avLst/>
          </a:prstGeom>
          <a:blipFill dpi="0" rotWithShape="1">
            <a:blip r:embed="rId2" cstate="print"/>
            <a:srcRect/>
            <a:tile tx="-184150" ty="-38100" sx="35000" sy="35000" flip="none" algn="tl"/>
          </a:blip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 name="Oval 17"/>
          <p:cNvSpPr/>
          <p:nvPr userDrawn="1"/>
        </p:nvSpPr>
        <p:spPr>
          <a:xfrm>
            <a:off x="5715000" y="2819400"/>
            <a:ext cx="1447800" cy="1447800"/>
          </a:xfrm>
          <a:prstGeom prst="ellipse">
            <a:avLst/>
          </a:prstGeom>
          <a:blipFill dpi="0" rotWithShape="1">
            <a:blip r:embed="rId3" cstate="print"/>
            <a:srcRect/>
            <a:tile tx="-889000" ty="-38100" sx="35000" sy="35000" flip="none" algn="tl"/>
          </a:blip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 name="Oval 18"/>
          <p:cNvSpPr/>
          <p:nvPr userDrawn="1"/>
        </p:nvSpPr>
        <p:spPr>
          <a:xfrm>
            <a:off x="7391400" y="2819400"/>
            <a:ext cx="1447800" cy="1447800"/>
          </a:xfrm>
          <a:prstGeom prst="ellipse">
            <a:avLst/>
          </a:prstGeom>
          <a:blipFill dpi="0" rotWithShape="1">
            <a:blip r:embed="rId4" cstate="print"/>
            <a:srcRect/>
            <a:tile tx="-571500" ty="0" sx="30000" sy="30000" flip="none" algn="tl"/>
          </a:blip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 name="Text Placeholder 10"/>
          <p:cNvSpPr>
            <a:spLocks noGrp="1"/>
          </p:cNvSpPr>
          <p:nvPr>
            <p:ph type="body" sz="quarter" idx="10"/>
          </p:nvPr>
        </p:nvSpPr>
        <p:spPr>
          <a:xfrm>
            <a:off x="0" y="4572000"/>
            <a:ext cx="8915400" cy="1295400"/>
          </a:xfrm>
          <a:prstGeom prst="rect">
            <a:avLst/>
          </a:prstGeom>
        </p:spPr>
        <p:txBody>
          <a:bodyPr anchor="ctr" anchorCtr="0">
            <a:normAutofit/>
          </a:bodyPr>
          <a:lstStyle>
            <a:lvl1pPr algn="r">
              <a:buFontTx/>
              <a:buNone/>
              <a:defRPr sz="7200" b="1">
                <a:ln w="6350">
                  <a:solidFill>
                    <a:schemeClr val="tx1">
                      <a:lumMod val="75000"/>
                      <a:lumOff val="25000"/>
                    </a:schemeClr>
                  </a:solidFill>
                </a:ln>
                <a:solidFill>
                  <a:schemeClr val="bg1"/>
                </a:solidFill>
                <a:effectLst>
                  <a:outerShdw blurRad="50800" dist="50800" dir="2700000" algn="tl" rotWithShape="0">
                    <a:prstClr val="black">
                      <a:alpha val="70000"/>
                    </a:prstClr>
                  </a:outerShdw>
                </a:effectLst>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PS11e Video Layout">
    <p:spTree>
      <p:nvGrpSpPr>
        <p:cNvPr id="1" name=""/>
        <p:cNvGrpSpPr/>
        <p:nvPr/>
      </p:nvGrpSpPr>
      <p:grpSpPr>
        <a:xfrm>
          <a:off x="0" y="0"/>
          <a:ext cx="0" cy="0"/>
          <a:chOff x="0" y="0"/>
          <a:chExt cx="0" cy="0"/>
        </a:xfrm>
      </p:grpSpPr>
      <p:sp>
        <p:nvSpPr>
          <p:cNvPr id="4" name="Rectangle 6"/>
          <p:cNvSpPr/>
          <p:nvPr userDrawn="1"/>
        </p:nvSpPr>
        <p:spPr>
          <a:xfrm>
            <a:off x="854075" y="152400"/>
            <a:ext cx="8258175" cy="12192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524000" y="228600"/>
            <a:ext cx="7086600" cy="1066800"/>
          </a:xfrm>
          <a:prstGeom prst="rect">
            <a:avLst/>
          </a:prstGeom>
        </p:spPr>
        <p:txBody>
          <a:bodyPr anchor="ctr" anchorCtr="0">
            <a:normAutofit/>
          </a:bodyPr>
          <a:lstStyle>
            <a:lvl1pPr algn="l">
              <a:defRPr sz="54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12" name="Media Placeholder 11"/>
          <p:cNvSpPr>
            <a:spLocks noGrp="1"/>
          </p:cNvSpPr>
          <p:nvPr>
            <p:ph type="media" sz="quarter" idx="10"/>
          </p:nvPr>
        </p:nvSpPr>
        <p:spPr>
          <a:xfrm>
            <a:off x="1905000" y="1676400"/>
            <a:ext cx="6099048" cy="45720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ck">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APS11e Main Layout">
    <p:spTree>
      <p:nvGrpSpPr>
        <p:cNvPr id="1" name=""/>
        <p:cNvGrpSpPr/>
        <p:nvPr/>
      </p:nvGrpSpPr>
      <p:grpSpPr>
        <a:xfrm>
          <a:off x="0" y="0"/>
          <a:ext cx="0" cy="0"/>
          <a:chOff x="0" y="0"/>
          <a:chExt cx="0" cy="0"/>
        </a:xfrm>
      </p:grpSpPr>
      <p:sp>
        <p:nvSpPr>
          <p:cNvPr id="4"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295400" y="2438400"/>
            <a:ext cx="7467600" cy="3962400"/>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APS11e Main Layout Bullets">
    <p:spTree>
      <p:nvGrpSpPr>
        <p:cNvPr id="1" name=""/>
        <p:cNvGrpSpPr/>
        <p:nvPr/>
      </p:nvGrpSpPr>
      <p:grpSpPr>
        <a:xfrm>
          <a:off x="0" y="0"/>
          <a:ext cx="0" cy="0"/>
          <a:chOff x="0" y="0"/>
          <a:chExt cx="0" cy="0"/>
        </a:xfrm>
      </p:grpSpPr>
      <p:sp>
        <p:nvSpPr>
          <p:cNvPr id="4"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981201"/>
            <a:ext cx="7620000" cy="4495800"/>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1800"/>
              </a:spcAft>
              <a:buClr>
                <a:schemeClr val="tx1">
                  <a:lumMod val="75000"/>
                  <a:lumOff val="25000"/>
                </a:schemeClr>
              </a:buClr>
              <a:buSzPct val="80000"/>
              <a:buFont typeface="Arial" pitchFamily="34" charset="0"/>
              <a:buChar char="•"/>
              <a:defRPr sz="3600" b="1">
                <a:effectLst/>
              </a:defRPr>
            </a:lvl2pPr>
            <a:lvl3pPr>
              <a:lnSpc>
                <a:spcPct val="100000"/>
              </a:lnSpc>
              <a:spcBef>
                <a:spcPts val="0"/>
              </a:spcBef>
              <a:spcAft>
                <a:spcPts val="1800"/>
              </a:spcAft>
              <a:buClr>
                <a:schemeClr val="tx1">
                  <a:lumMod val="75000"/>
                  <a:lumOff val="25000"/>
                </a:schemeClr>
              </a:buClr>
              <a:buSzPct val="80000"/>
              <a:buFont typeface="Arial" pitchFamily="34" charset="0"/>
              <a:buChar char="•"/>
              <a:defRPr sz="3200" b="1">
                <a:effectLst/>
              </a:defRPr>
            </a:lvl3pPr>
            <a:lvl4pPr>
              <a:lnSpc>
                <a:spcPct val="100000"/>
              </a:lnSpc>
              <a:spcBef>
                <a:spcPts val="0"/>
              </a:spcBef>
              <a:spcAft>
                <a:spcPts val="1800"/>
              </a:spcAft>
              <a:buClr>
                <a:schemeClr val="tx1">
                  <a:lumMod val="75000"/>
                  <a:lumOff val="25000"/>
                </a:schemeClr>
              </a:buClr>
              <a:buSzPct val="80000"/>
              <a:buFont typeface="Arial" pitchFamily="34" charset="0"/>
              <a:buChar char="•"/>
              <a:defRPr sz="3200" b="1">
                <a:effectLst/>
              </a:defRPr>
            </a:lvl4pPr>
            <a:lvl5pPr>
              <a:lnSpc>
                <a:spcPct val="100000"/>
              </a:lnSpc>
              <a:spcBef>
                <a:spcPts val="0"/>
              </a:spcBef>
              <a:spcAft>
                <a:spcPts val="1800"/>
              </a:spcAft>
              <a:buClr>
                <a:schemeClr val="tx1">
                  <a:lumMod val="75000"/>
                  <a:lumOff val="25000"/>
                </a:schemeClr>
              </a:buClr>
              <a:buSzPct val="80000"/>
              <a:buFont typeface="Arial" pitchFamily="34" charset="0"/>
              <a:buChar char="•"/>
              <a:defRPr sz="3200" b="1">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PS11e Picture Right">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295400" y="1981201"/>
            <a:ext cx="3733800" cy="4495800"/>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1" name="Picture Placeholder 10"/>
          <p:cNvSpPr>
            <a:spLocks noGrp="1"/>
          </p:cNvSpPr>
          <p:nvPr>
            <p:ph type="pic" sz="quarter" idx="10"/>
          </p:nvPr>
        </p:nvSpPr>
        <p:spPr>
          <a:xfrm>
            <a:off x="5257800" y="1981200"/>
            <a:ext cx="35052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PS11e Picture Right Bullets">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066800" y="1981201"/>
            <a:ext cx="3886200" cy="4495800"/>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1800"/>
              </a:spcAft>
              <a:buClr>
                <a:schemeClr val="tx1">
                  <a:lumMod val="75000"/>
                  <a:lumOff val="25000"/>
                </a:schemeClr>
              </a:buClr>
              <a:buSzPct val="80000"/>
              <a:buFont typeface="Arial" pitchFamily="34" charset="0"/>
              <a:buChar char="•"/>
              <a:defRPr sz="3600" b="1">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5pPr>
          </a:lstStyle>
          <a:p>
            <a:pPr lvl="0"/>
            <a:r>
              <a:rPr lang="en-US" dirty="0" smtClean="0"/>
              <a:t>Click to edit Master text styles</a:t>
            </a:r>
          </a:p>
          <a:p>
            <a:pPr lvl="1"/>
            <a:r>
              <a:rPr lang="en-US" dirty="0" smtClean="0"/>
              <a:t>Second level</a:t>
            </a:r>
          </a:p>
        </p:txBody>
      </p:sp>
      <p:sp>
        <p:nvSpPr>
          <p:cNvPr id="11" name="Picture Placeholder 10"/>
          <p:cNvSpPr>
            <a:spLocks noGrp="1"/>
          </p:cNvSpPr>
          <p:nvPr>
            <p:ph type="pic" sz="quarter" idx="10"/>
          </p:nvPr>
        </p:nvSpPr>
        <p:spPr>
          <a:xfrm>
            <a:off x="5257800" y="1981200"/>
            <a:ext cx="35052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APS11e Picture Left">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53000" y="1981200"/>
            <a:ext cx="3886200" cy="4495800"/>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1" name="Picture Placeholder 10"/>
          <p:cNvSpPr>
            <a:spLocks noGrp="1"/>
          </p:cNvSpPr>
          <p:nvPr>
            <p:ph type="pic" sz="quarter" idx="10"/>
          </p:nvPr>
        </p:nvSpPr>
        <p:spPr>
          <a:xfrm>
            <a:off x="1295400" y="1981200"/>
            <a:ext cx="34290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PS11e Picture Left Bullets">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53000" y="1981200"/>
            <a:ext cx="3886200" cy="4495800"/>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1800"/>
              </a:spcAft>
              <a:buClr>
                <a:schemeClr val="tx1">
                  <a:lumMod val="75000"/>
                  <a:lumOff val="25000"/>
                </a:schemeClr>
              </a:buClr>
              <a:buSzPct val="80000"/>
              <a:buFont typeface="Arial" pitchFamily="34" charset="0"/>
              <a:buChar char="•"/>
              <a:defRPr sz="3600" b="1">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5pPr>
          </a:lstStyle>
          <a:p>
            <a:pPr lvl="0"/>
            <a:r>
              <a:rPr lang="en-US" dirty="0" smtClean="0"/>
              <a:t>Click to edit Master text styles</a:t>
            </a:r>
          </a:p>
          <a:p>
            <a:pPr lvl="1"/>
            <a:r>
              <a:rPr lang="en-US" dirty="0" smtClean="0"/>
              <a:t>Second level</a:t>
            </a:r>
          </a:p>
        </p:txBody>
      </p:sp>
      <p:sp>
        <p:nvSpPr>
          <p:cNvPr id="11" name="Picture Placeholder 10"/>
          <p:cNvSpPr>
            <a:spLocks noGrp="1"/>
          </p:cNvSpPr>
          <p:nvPr>
            <p:ph type="pic" sz="quarter" idx="10"/>
          </p:nvPr>
        </p:nvSpPr>
        <p:spPr>
          <a:xfrm>
            <a:off x="1295400" y="1981200"/>
            <a:ext cx="34290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PS11e Picture Bottom">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295400" y="1981201"/>
            <a:ext cx="7467600" cy="1600199"/>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1" name="Picture Placeholder 10"/>
          <p:cNvSpPr>
            <a:spLocks noGrp="1"/>
          </p:cNvSpPr>
          <p:nvPr>
            <p:ph type="pic" sz="quarter" idx="10"/>
          </p:nvPr>
        </p:nvSpPr>
        <p:spPr>
          <a:xfrm>
            <a:off x="2819400" y="3657600"/>
            <a:ext cx="4267200" cy="26670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PS11e Main Picture Bottom Bullets">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981201"/>
            <a:ext cx="7620000" cy="1600199"/>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None/>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0" name="Picture Placeholder 10"/>
          <p:cNvSpPr>
            <a:spLocks noGrp="1"/>
          </p:cNvSpPr>
          <p:nvPr>
            <p:ph type="pic" sz="quarter" idx="10"/>
          </p:nvPr>
        </p:nvSpPr>
        <p:spPr>
          <a:xfrm>
            <a:off x="2819400" y="3657600"/>
            <a:ext cx="4267200" cy="26670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182880" anchor="ctr"/>
          <a:lstStyle/>
          <a:p>
            <a:pPr algn="r" fontAlgn="auto">
              <a:spcBef>
                <a:spcPts val="0"/>
              </a:spcBef>
              <a:spcAft>
                <a:spcPts val="0"/>
              </a:spcAft>
              <a:defRPr/>
            </a:pPr>
            <a:r>
              <a:rPr lang="en-US" sz="1000" i="1" dirty="0">
                <a:solidFill>
                  <a:schemeClr val="tx1">
                    <a:lumMod val="65000"/>
                    <a:lumOff val="35000"/>
                  </a:schemeClr>
                </a:solidFill>
              </a:rPr>
              <a:t>		</a:t>
            </a:r>
            <a:r>
              <a:rPr lang="en-US" sz="1000" dirty="0">
                <a:solidFill>
                  <a:schemeClr val="tx1">
                    <a:lumMod val="65000"/>
                    <a:lumOff val="35000"/>
                  </a:schemeClr>
                </a:solidFill>
              </a:rPr>
              <a:t>The McGraw-Hill Companies  ∙  </a:t>
            </a:r>
            <a:r>
              <a:rPr lang="en-US" sz="1000" i="1" dirty="0">
                <a:solidFill>
                  <a:schemeClr val="tx1">
                    <a:lumMod val="65000"/>
                    <a:lumOff val="35000"/>
                  </a:schemeClr>
                </a:solidFill>
              </a:rPr>
              <a:t>The Art of Public Speaking</a:t>
            </a:r>
            <a:r>
              <a:rPr lang="en-US" sz="1000" dirty="0">
                <a:solidFill>
                  <a:schemeClr val="tx1">
                    <a:lumMod val="65000"/>
                    <a:lumOff val="35000"/>
                  </a:schemeClr>
                </a:solidFill>
              </a:rPr>
              <a:t>, 11th Edition © 2012 Stephen E. Lucas. All rights reserved.</a:t>
            </a: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Trebuchet MS" pitchFamily="34" charset="0"/>
        </a:defRPr>
      </a:lvl2pPr>
      <a:lvl3pPr algn="ctr" rtl="0" fontAlgn="base">
        <a:spcBef>
          <a:spcPct val="0"/>
        </a:spcBef>
        <a:spcAft>
          <a:spcPct val="0"/>
        </a:spcAft>
        <a:defRPr sz="4400">
          <a:solidFill>
            <a:schemeClr val="tx1"/>
          </a:solidFill>
          <a:latin typeface="Trebuchet MS" pitchFamily="34" charset="0"/>
        </a:defRPr>
      </a:lvl3pPr>
      <a:lvl4pPr algn="ctr" rtl="0" fontAlgn="base">
        <a:spcBef>
          <a:spcPct val="0"/>
        </a:spcBef>
        <a:spcAft>
          <a:spcPct val="0"/>
        </a:spcAft>
        <a:defRPr sz="4400">
          <a:solidFill>
            <a:schemeClr val="tx1"/>
          </a:solidFill>
          <a:latin typeface="Trebuchet MS" pitchFamily="34" charset="0"/>
        </a:defRPr>
      </a:lvl4pPr>
      <a:lvl5pPr algn="ctr" rtl="0" fontAlgn="base">
        <a:spcBef>
          <a:spcPct val="0"/>
        </a:spcBef>
        <a:spcAft>
          <a:spcPct val="0"/>
        </a:spcAft>
        <a:defRPr sz="4400">
          <a:solidFill>
            <a:schemeClr val="tx1"/>
          </a:solidFill>
          <a:latin typeface="Trebuchet MS" pitchFamily="34" charset="0"/>
        </a:defRPr>
      </a:lvl5pPr>
      <a:lvl6pPr marL="457200" algn="ctr" rtl="0" fontAlgn="base">
        <a:spcBef>
          <a:spcPct val="0"/>
        </a:spcBef>
        <a:spcAft>
          <a:spcPct val="0"/>
        </a:spcAft>
        <a:defRPr sz="4400">
          <a:solidFill>
            <a:schemeClr val="tx1"/>
          </a:solidFill>
          <a:latin typeface="Trebuchet MS" pitchFamily="34" charset="0"/>
        </a:defRPr>
      </a:lvl6pPr>
      <a:lvl7pPr marL="914400" algn="ctr" rtl="0" fontAlgn="base">
        <a:spcBef>
          <a:spcPct val="0"/>
        </a:spcBef>
        <a:spcAft>
          <a:spcPct val="0"/>
        </a:spcAft>
        <a:defRPr sz="4400">
          <a:solidFill>
            <a:schemeClr val="tx1"/>
          </a:solidFill>
          <a:latin typeface="Trebuchet MS" pitchFamily="34" charset="0"/>
        </a:defRPr>
      </a:lvl7pPr>
      <a:lvl8pPr marL="1371600" algn="ctr" rtl="0" fontAlgn="base">
        <a:spcBef>
          <a:spcPct val="0"/>
        </a:spcBef>
        <a:spcAft>
          <a:spcPct val="0"/>
        </a:spcAft>
        <a:defRPr sz="4400">
          <a:solidFill>
            <a:schemeClr val="tx1"/>
          </a:solidFill>
          <a:latin typeface="Trebuchet MS" pitchFamily="34" charset="0"/>
        </a:defRPr>
      </a:lvl8pPr>
      <a:lvl9pPr marL="1828800" algn="ctr" rtl="0" fontAlgn="base">
        <a:spcBef>
          <a:spcPct val="0"/>
        </a:spcBef>
        <a:spcAft>
          <a:spcPct val="0"/>
        </a:spcAft>
        <a:defRPr sz="4400">
          <a:solidFill>
            <a:schemeClr val="tx1"/>
          </a:solidFill>
          <a:latin typeface="Trebuchet MS"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video" Target="file:///C:\Documents%20and%20Settings\Mark%20J.%20Grossman\Desktop\SCCC%20Public%20Speaking%20PPT\Copy%20of%20PowerPoints%20to%20Work%20On\Video5.2.wmv" TargetMode="Externa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xml"/><Relationship Id="rId1" Type="http://schemas.openxmlformats.org/officeDocument/2006/relationships/video" Target="file:///C:\Documents%20and%20Settings\Mark%20J.%20Grossman\Desktop\SCCC%20Public%20Speaking%20PPT\Copy%20of%20PowerPoints%20to%20Work%20On\Video5.1.wmv" TargetMode="Externa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Autofit/>
          </a:bodyPr>
          <a:lstStyle/>
          <a:p>
            <a:pPr fontAlgn="auto">
              <a:spcAft>
                <a:spcPts val="0"/>
              </a:spcAft>
              <a:defRPr/>
            </a:pPr>
            <a:r>
              <a:rPr lang="en-US" sz="5600" dirty="0" smtClean="0"/>
              <a:t>Selecting Topic &amp; Purpose</a:t>
            </a:r>
            <a:endParaRPr lang="en-US" sz="5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6000" dirty="0" smtClean="0"/>
              <a:t>Specific Purpose</a:t>
            </a:r>
            <a:endParaRPr lang="en-US" sz="6000" dirty="0"/>
          </a:p>
        </p:txBody>
      </p:sp>
      <p:sp>
        <p:nvSpPr>
          <p:cNvPr id="3" name="Content Placeholder 2"/>
          <p:cNvSpPr>
            <a:spLocks noGrp="1"/>
          </p:cNvSpPr>
          <p:nvPr>
            <p:ph idx="1"/>
          </p:nvPr>
        </p:nvSpPr>
        <p:spPr>
          <a:xfrm>
            <a:off x="1066800" y="1981200"/>
            <a:ext cx="5029200" cy="4495800"/>
          </a:xfrm>
        </p:spPr>
        <p:txBody>
          <a:bodyPr/>
          <a:lstStyle/>
          <a:p>
            <a:pPr fontAlgn="auto">
              <a:buFont typeface="Arial" pitchFamily="34" charset="0"/>
              <a:buNone/>
              <a:defRPr/>
            </a:pPr>
            <a:r>
              <a:rPr lang="en-US" dirty="0" smtClean="0"/>
              <a:t>Tips!</a:t>
            </a:r>
            <a:endParaRPr lang="en-US" dirty="0" smtClean="0"/>
          </a:p>
          <a:p>
            <a:pPr lvl="1" fontAlgn="auto">
              <a:defRPr/>
            </a:pPr>
            <a:r>
              <a:rPr lang="en-US" dirty="0" smtClean="0"/>
              <a:t>Limit to one distinct </a:t>
            </a:r>
            <a:r>
              <a:rPr lang="en-US" dirty="0" smtClean="0"/>
              <a:t>idea.</a:t>
            </a:r>
            <a:endParaRPr lang="en-US" dirty="0" smtClean="0"/>
          </a:p>
          <a:p>
            <a:pPr lvl="1" fontAlgn="auto">
              <a:defRPr/>
            </a:pPr>
            <a:r>
              <a:rPr lang="en-US" dirty="0" smtClean="0"/>
              <a:t>Avoid being </a:t>
            </a:r>
            <a:r>
              <a:rPr lang="en-US" dirty="0" smtClean="0"/>
              <a:t>vague.</a:t>
            </a:r>
          </a:p>
          <a:p>
            <a:pPr lvl="1" fontAlgn="auto">
              <a:defRPr/>
            </a:pPr>
            <a:r>
              <a:rPr lang="en-US" dirty="0" smtClean="0"/>
              <a:t>Avoid figurative language.</a:t>
            </a:r>
            <a:endParaRPr lang="en-US" dirty="0"/>
          </a:p>
        </p:txBody>
      </p:sp>
      <p:pic>
        <p:nvPicPr>
          <p:cNvPr id="6" name="Picture Placeholder 5" descr="PPT-Ch5-2.jpg"/>
          <p:cNvPicPr>
            <a:picLocks noGrp="1" noChangeAspect="1"/>
          </p:cNvPicPr>
          <p:nvPr>
            <p:ph type="pic" sz="quarter" idx="10"/>
          </p:nvPr>
        </p:nvPicPr>
        <p:blipFill>
          <a:blip r:embed="rId3" cstate="print"/>
          <a:srcRect l="54479" r="5929"/>
          <a:stretch>
            <a:fillRect/>
          </a:stretch>
        </p:blipFill>
        <p:spPr>
          <a:xfrm>
            <a:off x="6248400" y="1981200"/>
            <a:ext cx="2514600" cy="422910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6000" dirty="0" smtClean="0"/>
              <a:t>Specific Purpose</a:t>
            </a:r>
            <a:endParaRPr lang="en-US" sz="6000" dirty="0"/>
          </a:p>
        </p:txBody>
      </p:sp>
      <p:graphicFrame>
        <p:nvGraphicFramePr>
          <p:cNvPr id="4" name="Content Placeholder 3"/>
          <p:cNvGraphicFramePr>
            <a:graphicFrameLocks noGrp="1"/>
          </p:cNvGraphicFramePr>
          <p:nvPr>
            <p:ph idx="1"/>
          </p:nvPr>
        </p:nvGraphicFramePr>
        <p:xfrm>
          <a:off x="1752600" y="2773363"/>
          <a:ext cx="6858000" cy="609600"/>
        </p:xfrm>
        <a:graphic>
          <a:graphicData uri="http://schemas.openxmlformats.org/drawingml/2006/table">
            <a:tbl>
              <a:tblPr firstRow="1" bandRow="1">
                <a:tableStyleId>{5C22544A-7EE6-4342-B048-85BDC9FD1C3A}</a:tableStyleId>
              </a:tblPr>
              <a:tblGrid>
                <a:gridCol w="2729204"/>
                <a:gridCol w="4128796"/>
              </a:tblGrid>
              <a:tr h="370840">
                <a:tc>
                  <a:txBody>
                    <a:bodyPr/>
                    <a:lstStyle/>
                    <a:p>
                      <a:r>
                        <a:rPr lang="en-US" sz="3400" b="0" dirty="0" smtClean="0">
                          <a:solidFill>
                            <a:schemeClr val="tx1"/>
                          </a:solidFill>
                        </a:rPr>
                        <a:t>Ineffective:</a:t>
                      </a:r>
                      <a:endParaRPr lang="en-US" sz="3400" b="0" dirty="0">
                        <a:solidFill>
                          <a:schemeClr val="tx1"/>
                        </a:solidFill>
                      </a:endParaRPr>
                    </a:p>
                  </a:txBody>
                  <a:tcPr>
                    <a:lnR w="12700" cmpd="sng">
                      <a:noFill/>
                    </a:lnR>
                    <a:noFill/>
                  </a:tcPr>
                </a:tc>
                <a:tc>
                  <a:txBody>
                    <a:bodyPr/>
                    <a:lstStyle/>
                    <a:p>
                      <a:r>
                        <a:rPr lang="en-US" sz="3400" dirty="0" smtClean="0">
                          <a:solidFill>
                            <a:schemeClr val="tx1"/>
                          </a:solidFill>
                        </a:rPr>
                        <a:t>3-D technology</a:t>
                      </a:r>
                      <a:endParaRPr lang="en-US" sz="3400" dirty="0">
                        <a:solidFill>
                          <a:schemeClr val="tx1"/>
                        </a:solidFill>
                      </a:endParaRPr>
                    </a:p>
                  </a:txBody>
                  <a:tcPr>
                    <a:lnL w="12700" cmpd="sng">
                      <a:noFill/>
                    </a:lnL>
                    <a:lnT w="12700" cmpd="sng">
                      <a:noFill/>
                    </a:lnT>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6000" dirty="0" smtClean="0"/>
              <a:t>Specific Purpose</a:t>
            </a:r>
            <a:endParaRPr lang="en-US" sz="6000" dirty="0"/>
          </a:p>
        </p:txBody>
      </p:sp>
      <p:graphicFrame>
        <p:nvGraphicFramePr>
          <p:cNvPr id="4" name="Content Placeholder 3"/>
          <p:cNvGraphicFramePr>
            <a:graphicFrameLocks noGrp="1"/>
          </p:cNvGraphicFramePr>
          <p:nvPr>
            <p:ph idx="1"/>
          </p:nvPr>
        </p:nvGraphicFramePr>
        <p:xfrm>
          <a:off x="1447800" y="2773363"/>
          <a:ext cx="7162800" cy="2529840"/>
        </p:xfrm>
        <a:graphic>
          <a:graphicData uri="http://schemas.openxmlformats.org/drawingml/2006/table">
            <a:tbl>
              <a:tblPr firstRow="1" bandRow="1">
                <a:tableStyleId>{5C22544A-7EE6-4342-B048-85BDC9FD1C3A}</a:tableStyleId>
              </a:tblPr>
              <a:tblGrid>
                <a:gridCol w="3048000"/>
                <a:gridCol w="4114800"/>
              </a:tblGrid>
              <a:tr h="370840">
                <a:tc>
                  <a:txBody>
                    <a:bodyPr/>
                    <a:lstStyle/>
                    <a:p>
                      <a:r>
                        <a:rPr lang="en-US" sz="3200" b="0" dirty="0" smtClean="0">
                          <a:solidFill>
                            <a:schemeClr val="tx1"/>
                          </a:solidFill>
                        </a:rPr>
                        <a:t>More Effective:</a:t>
                      </a:r>
                      <a:endParaRPr lang="en-US" sz="3200" b="0" dirty="0">
                        <a:solidFill>
                          <a:schemeClr val="tx1"/>
                        </a:solidFill>
                      </a:endParaRPr>
                    </a:p>
                  </a:txBody>
                  <a:tcPr>
                    <a:lnR w="12700" cmpd="sng">
                      <a:noFill/>
                    </a:lnR>
                    <a:noFill/>
                  </a:tcPr>
                </a:tc>
                <a:tc>
                  <a:txBody>
                    <a:bodyPr/>
                    <a:lstStyle/>
                    <a:p>
                      <a:r>
                        <a:rPr lang="en-US" sz="3200" dirty="0" smtClean="0">
                          <a:solidFill>
                            <a:schemeClr val="tx1"/>
                          </a:solidFill>
                        </a:rPr>
                        <a:t>To inform my audience about the three major kinds of current 3-D technology.</a:t>
                      </a:r>
                      <a:endParaRPr lang="en-US" sz="3200" dirty="0">
                        <a:solidFill>
                          <a:schemeClr val="tx1"/>
                        </a:solidFill>
                      </a:endParaRPr>
                    </a:p>
                  </a:txBody>
                  <a:tcPr>
                    <a:lnL w="12700" cmpd="sng">
                      <a:noFill/>
                    </a:lnL>
                    <a:lnT w="12700" cmpd="sng">
                      <a:noFill/>
                    </a:lnT>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81000"/>
            <a:ext cx="7315200" cy="1143000"/>
          </a:xfrm>
        </p:spPr>
        <p:txBody>
          <a:bodyPr>
            <a:noAutofit/>
          </a:bodyPr>
          <a:lstStyle/>
          <a:p>
            <a:pPr algn="ctr" fontAlgn="auto">
              <a:spcAft>
                <a:spcPts val="0"/>
              </a:spcAft>
              <a:defRPr/>
            </a:pPr>
            <a:r>
              <a:rPr lang="en-US" sz="6000" dirty="0" smtClean="0"/>
              <a:t>Specific Purpose</a:t>
            </a:r>
            <a:endParaRPr lang="en-US" sz="6000" dirty="0"/>
          </a:p>
        </p:txBody>
      </p:sp>
      <p:graphicFrame>
        <p:nvGraphicFramePr>
          <p:cNvPr id="4" name="Content Placeholder 3"/>
          <p:cNvGraphicFramePr>
            <a:graphicFrameLocks noGrp="1"/>
          </p:cNvGraphicFramePr>
          <p:nvPr>
            <p:ph idx="1"/>
          </p:nvPr>
        </p:nvGraphicFramePr>
        <p:xfrm>
          <a:off x="1676400" y="2773363"/>
          <a:ext cx="6858000" cy="1066800"/>
        </p:xfrm>
        <a:graphic>
          <a:graphicData uri="http://schemas.openxmlformats.org/drawingml/2006/table">
            <a:tbl>
              <a:tblPr firstRow="1" bandRow="1">
                <a:tableStyleId>{5C22544A-7EE6-4342-B048-85BDC9FD1C3A}</a:tableStyleId>
              </a:tblPr>
              <a:tblGrid>
                <a:gridCol w="2729204"/>
                <a:gridCol w="4128796"/>
              </a:tblGrid>
              <a:tr h="370840">
                <a:tc>
                  <a:txBody>
                    <a:bodyPr/>
                    <a:lstStyle/>
                    <a:p>
                      <a:r>
                        <a:rPr lang="en-US" sz="3200" b="0" dirty="0" smtClean="0">
                          <a:solidFill>
                            <a:schemeClr val="tx1"/>
                          </a:solidFill>
                        </a:rPr>
                        <a:t>Ineffective:</a:t>
                      </a:r>
                      <a:endParaRPr lang="en-US" sz="3200" b="0" dirty="0">
                        <a:solidFill>
                          <a:schemeClr val="tx1"/>
                        </a:solidFill>
                      </a:endParaRPr>
                    </a:p>
                  </a:txBody>
                  <a:tcPr>
                    <a:lnR w="12700" cmpd="sng">
                      <a:noFill/>
                    </a:lnR>
                    <a:noFill/>
                  </a:tcPr>
                </a:tc>
                <a:tc>
                  <a:txBody>
                    <a:bodyPr/>
                    <a:lstStyle/>
                    <a:p>
                      <a:r>
                        <a:rPr lang="es-ES" sz="3200" dirty="0" err="1" smtClean="0">
                          <a:solidFill>
                            <a:schemeClr val="tx1"/>
                          </a:solidFill>
                        </a:rPr>
                        <a:t>What</a:t>
                      </a:r>
                      <a:r>
                        <a:rPr lang="es-ES" sz="3200" dirty="0" smtClean="0">
                          <a:solidFill>
                            <a:schemeClr val="tx1"/>
                          </a:solidFill>
                        </a:rPr>
                        <a:t> </a:t>
                      </a:r>
                      <a:r>
                        <a:rPr lang="es-ES" sz="3200" dirty="0" err="1" smtClean="0">
                          <a:solidFill>
                            <a:schemeClr val="tx1"/>
                          </a:solidFill>
                        </a:rPr>
                        <a:t>is</a:t>
                      </a:r>
                      <a:r>
                        <a:rPr lang="es-ES" sz="3200" dirty="0" smtClean="0">
                          <a:solidFill>
                            <a:schemeClr val="tx1"/>
                          </a:solidFill>
                        </a:rPr>
                        <a:t> </a:t>
                      </a:r>
                      <a:r>
                        <a:rPr lang="es-ES" sz="3200" dirty="0" err="1" smtClean="0">
                          <a:solidFill>
                            <a:schemeClr val="tx1"/>
                          </a:solidFill>
                        </a:rPr>
                        <a:t>Presidents</a:t>
                      </a:r>
                      <a:r>
                        <a:rPr lang="es-ES" sz="3200" dirty="0" smtClean="0">
                          <a:solidFill>
                            <a:schemeClr val="tx1"/>
                          </a:solidFill>
                        </a:rPr>
                        <a:t>’ </a:t>
                      </a:r>
                      <a:r>
                        <a:rPr lang="es-ES" sz="3200" dirty="0" err="1" smtClean="0">
                          <a:solidFill>
                            <a:schemeClr val="tx1"/>
                          </a:solidFill>
                        </a:rPr>
                        <a:t>Day</a:t>
                      </a:r>
                      <a:r>
                        <a:rPr lang="es-ES" sz="3200" dirty="0" smtClean="0">
                          <a:solidFill>
                            <a:schemeClr val="tx1"/>
                          </a:solidFill>
                        </a:rPr>
                        <a:t>?</a:t>
                      </a:r>
                      <a:endParaRPr lang="es-ES" sz="3200" dirty="0" smtClean="0">
                        <a:solidFill>
                          <a:schemeClr val="tx1"/>
                        </a:solidFill>
                      </a:endParaRPr>
                    </a:p>
                  </a:txBody>
                  <a:tcPr>
                    <a:lnL w="12700" cmpd="sng">
                      <a:noFill/>
                    </a:lnL>
                    <a:lnT w="12700" cmpd="sng">
                      <a:noFill/>
                    </a:lnT>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81000"/>
            <a:ext cx="7315200" cy="1143000"/>
          </a:xfrm>
        </p:spPr>
        <p:txBody>
          <a:bodyPr>
            <a:noAutofit/>
          </a:bodyPr>
          <a:lstStyle/>
          <a:p>
            <a:pPr algn="ctr" fontAlgn="auto">
              <a:spcAft>
                <a:spcPts val="0"/>
              </a:spcAft>
              <a:defRPr/>
            </a:pPr>
            <a:r>
              <a:rPr lang="en-US" sz="6000" dirty="0" smtClean="0"/>
              <a:t>Specific Purpose</a:t>
            </a:r>
            <a:endParaRPr lang="en-US" sz="6000" dirty="0"/>
          </a:p>
        </p:txBody>
      </p:sp>
      <p:graphicFrame>
        <p:nvGraphicFramePr>
          <p:cNvPr id="7" name="Content Placeholder 3"/>
          <p:cNvGraphicFramePr>
            <a:graphicFrameLocks/>
          </p:cNvGraphicFramePr>
          <p:nvPr/>
        </p:nvGraphicFramePr>
        <p:xfrm>
          <a:off x="1447800" y="2773363"/>
          <a:ext cx="7162800" cy="2529840"/>
        </p:xfrm>
        <a:graphic>
          <a:graphicData uri="http://schemas.openxmlformats.org/drawingml/2006/table">
            <a:tbl>
              <a:tblPr firstRow="1" bandRow="1">
                <a:tableStyleId>{5C22544A-7EE6-4342-B048-85BDC9FD1C3A}</a:tableStyleId>
              </a:tblPr>
              <a:tblGrid>
                <a:gridCol w="3048000"/>
                <a:gridCol w="4114800"/>
              </a:tblGrid>
              <a:tr h="370840">
                <a:tc>
                  <a:txBody>
                    <a:bodyPr/>
                    <a:lstStyle/>
                    <a:p>
                      <a:r>
                        <a:rPr lang="en-US" sz="3200" b="0" dirty="0" smtClean="0">
                          <a:solidFill>
                            <a:schemeClr val="tx1"/>
                          </a:solidFill>
                        </a:rPr>
                        <a:t>More Effective:</a:t>
                      </a:r>
                      <a:endParaRPr lang="en-US" sz="3200" b="0" dirty="0">
                        <a:solidFill>
                          <a:schemeClr val="tx1"/>
                        </a:solidFill>
                      </a:endParaRPr>
                    </a:p>
                  </a:txBody>
                  <a:tcPr>
                    <a:lnR w="12700" cmpd="sng">
                      <a:noFill/>
                    </a:lnR>
                    <a:noFill/>
                  </a:tcPr>
                </a:tc>
                <a:tc>
                  <a:txBody>
                    <a:bodyPr/>
                    <a:lstStyle/>
                    <a:p>
                      <a:r>
                        <a:rPr lang="en-US" sz="3200" dirty="0" smtClean="0">
                          <a:solidFill>
                            <a:schemeClr val="tx1"/>
                          </a:solidFill>
                        </a:rPr>
                        <a:t>To inform my audience about the history of </a:t>
                      </a:r>
                      <a:r>
                        <a:rPr lang="en-US" sz="3200" dirty="0" smtClean="0">
                          <a:solidFill>
                            <a:schemeClr val="tx1"/>
                          </a:solidFill>
                        </a:rPr>
                        <a:t>Presidents’ Day in the</a:t>
                      </a:r>
                      <a:r>
                        <a:rPr lang="en-US" sz="3200" baseline="0" dirty="0" smtClean="0">
                          <a:solidFill>
                            <a:schemeClr val="tx1"/>
                          </a:solidFill>
                        </a:rPr>
                        <a:t> United States.</a:t>
                      </a:r>
                      <a:endParaRPr lang="en-US" sz="3200" dirty="0">
                        <a:solidFill>
                          <a:schemeClr val="tx1"/>
                        </a:solidFill>
                      </a:endParaRPr>
                    </a:p>
                  </a:txBody>
                  <a:tcPr>
                    <a:lnL w="12700" cmpd="sng">
                      <a:noFill/>
                    </a:lnL>
                    <a:lnT w="12700" cmpd="sng">
                      <a:noFill/>
                    </a:lnT>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6000" dirty="0" smtClean="0"/>
              <a:t>Specific Purpose</a:t>
            </a:r>
            <a:endParaRPr lang="en-US" dirty="0"/>
          </a:p>
        </p:txBody>
      </p:sp>
      <p:graphicFrame>
        <p:nvGraphicFramePr>
          <p:cNvPr id="4" name="Content Placeholder 3"/>
          <p:cNvGraphicFramePr>
            <a:graphicFrameLocks noGrp="1"/>
          </p:cNvGraphicFramePr>
          <p:nvPr>
            <p:ph idx="1"/>
          </p:nvPr>
        </p:nvGraphicFramePr>
        <p:xfrm>
          <a:off x="1676400" y="2727325"/>
          <a:ext cx="6858000" cy="2529840"/>
        </p:xfrm>
        <a:graphic>
          <a:graphicData uri="http://schemas.openxmlformats.org/drawingml/2006/table">
            <a:tbl>
              <a:tblPr firstRow="1" bandRow="1">
                <a:tableStyleId>{5C22544A-7EE6-4342-B048-85BDC9FD1C3A}</a:tableStyleId>
              </a:tblPr>
              <a:tblGrid>
                <a:gridCol w="2729204"/>
                <a:gridCol w="4128796"/>
              </a:tblGrid>
              <a:tr h="370840">
                <a:tc>
                  <a:txBody>
                    <a:bodyPr/>
                    <a:lstStyle/>
                    <a:p>
                      <a:r>
                        <a:rPr lang="en-US" sz="3200" b="0" dirty="0" smtClean="0">
                          <a:solidFill>
                            <a:schemeClr val="tx1"/>
                          </a:solidFill>
                        </a:rPr>
                        <a:t>Ineffective:</a:t>
                      </a:r>
                      <a:endParaRPr lang="en-US" sz="3200" b="0" dirty="0">
                        <a:solidFill>
                          <a:schemeClr val="tx1"/>
                        </a:solidFill>
                      </a:endParaRPr>
                    </a:p>
                  </a:txBody>
                  <a:tcPr>
                    <a:lnR w="12700" cmpd="sng">
                      <a:noFill/>
                    </a:lnR>
                    <a:noFill/>
                  </a:tcPr>
                </a:tc>
                <a:tc>
                  <a:txBody>
                    <a:bodyPr/>
                    <a:lstStyle/>
                    <a:p>
                      <a:r>
                        <a:rPr lang="en-US" sz="3200" dirty="0" smtClean="0">
                          <a:solidFill>
                            <a:schemeClr val="tx1"/>
                          </a:solidFill>
                        </a:rPr>
                        <a:t>To persuade my audience that the campus policy on student parking really stinks</a:t>
                      </a:r>
                      <a:r>
                        <a:rPr lang="en-US" sz="3200" dirty="0" smtClean="0">
                          <a:solidFill>
                            <a:schemeClr val="tx1"/>
                          </a:solidFill>
                        </a:rPr>
                        <a:t>.</a:t>
                      </a:r>
                    </a:p>
                  </a:txBody>
                  <a:tcPr>
                    <a:lnL w="12700" cmpd="sng">
                      <a:noFill/>
                    </a:lnL>
                    <a:lnT w="12700" cmpd="sng">
                      <a:noFill/>
                    </a:lnT>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extBox 5"/>
          <p:cNvSpPr txBox="1"/>
          <p:nvPr/>
        </p:nvSpPr>
        <p:spPr>
          <a:xfrm>
            <a:off x="2133600" y="5715000"/>
            <a:ext cx="5791200" cy="369332"/>
          </a:xfrm>
          <a:prstGeom prst="rect">
            <a:avLst/>
          </a:prstGeom>
          <a:noFill/>
        </p:spPr>
        <p:txBody>
          <a:bodyPr wrap="square" rtlCol="0">
            <a:spAutoFit/>
          </a:bodyPr>
          <a:lstStyle/>
          <a:p>
            <a:pPr algn="ctr"/>
            <a:r>
              <a:rPr lang="en-US" b="1" i="1" dirty="0" smtClean="0"/>
              <a:t>Avoid figurative language!</a:t>
            </a:r>
            <a:endParaRPr lang="en-US" b="1"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6000" dirty="0" smtClean="0"/>
              <a:t>Specific Purpose</a:t>
            </a:r>
            <a:endParaRPr lang="en-US" sz="6000" dirty="0"/>
          </a:p>
        </p:txBody>
      </p:sp>
      <p:graphicFrame>
        <p:nvGraphicFramePr>
          <p:cNvPr id="7" name="Content Placeholder 3"/>
          <p:cNvGraphicFramePr>
            <a:graphicFrameLocks/>
          </p:cNvGraphicFramePr>
          <p:nvPr/>
        </p:nvGraphicFramePr>
        <p:xfrm>
          <a:off x="1447800" y="2514600"/>
          <a:ext cx="7315200" cy="3291840"/>
        </p:xfrm>
        <a:graphic>
          <a:graphicData uri="http://schemas.openxmlformats.org/drawingml/2006/table">
            <a:tbl>
              <a:tblPr firstRow="1" bandRow="1">
                <a:tableStyleId>{5C22544A-7EE6-4342-B048-85BDC9FD1C3A}</a:tableStyleId>
              </a:tblPr>
              <a:tblGrid>
                <a:gridCol w="2957209"/>
                <a:gridCol w="4357991"/>
              </a:tblGrid>
              <a:tr h="370840">
                <a:tc>
                  <a:txBody>
                    <a:bodyPr/>
                    <a:lstStyle/>
                    <a:p>
                      <a:r>
                        <a:rPr lang="en-US" sz="3000" b="0" dirty="0" smtClean="0">
                          <a:solidFill>
                            <a:schemeClr val="tx1"/>
                          </a:solidFill>
                        </a:rPr>
                        <a:t>More Effective:</a:t>
                      </a:r>
                      <a:endParaRPr lang="en-US" sz="3000" b="0" dirty="0">
                        <a:solidFill>
                          <a:schemeClr val="tx1"/>
                        </a:solidFill>
                      </a:endParaRPr>
                    </a:p>
                  </a:txBody>
                  <a:tcPr>
                    <a:lnR w="12700" cmpd="sng">
                      <a:noFill/>
                    </a:lnR>
                    <a:noFill/>
                  </a:tcPr>
                </a:tc>
                <a:tc>
                  <a:txBody>
                    <a:bodyPr/>
                    <a:lstStyle/>
                    <a:p>
                      <a:r>
                        <a:rPr lang="en-US" sz="3000" dirty="0" smtClean="0">
                          <a:solidFill>
                            <a:schemeClr val="tx1"/>
                          </a:solidFill>
                        </a:rPr>
                        <a:t>To persuade my audience that the campus policy on student parking should be revised to provide more spaces for students before </a:t>
                      </a:r>
                      <a:r>
                        <a:rPr lang="en-US" sz="3000" dirty="0" smtClean="0">
                          <a:solidFill>
                            <a:schemeClr val="tx1"/>
                          </a:solidFill>
                        </a:rPr>
                        <a:t>5</a:t>
                      </a:r>
                      <a:r>
                        <a:rPr lang="en-US" sz="3000" baseline="0" dirty="0" smtClean="0">
                          <a:solidFill>
                            <a:schemeClr val="tx1"/>
                          </a:solidFill>
                        </a:rPr>
                        <a:t> </a:t>
                      </a:r>
                      <a:r>
                        <a:rPr lang="en-US" sz="3000" dirty="0" smtClean="0">
                          <a:solidFill>
                            <a:schemeClr val="tx1"/>
                          </a:solidFill>
                        </a:rPr>
                        <a:t>pm</a:t>
                      </a:r>
                      <a:r>
                        <a:rPr lang="en-US" sz="3000" dirty="0" smtClean="0">
                          <a:solidFill>
                            <a:schemeClr val="tx1"/>
                          </a:solidFill>
                        </a:rPr>
                        <a:t>.</a:t>
                      </a:r>
                      <a:endParaRPr lang="en-US" sz="3000" dirty="0">
                        <a:solidFill>
                          <a:schemeClr val="tx1"/>
                        </a:solidFill>
                      </a:endParaRPr>
                    </a:p>
                  </a:txBody>
                  <a:tcPr>
                    <a:lnL w="12700" cmpd="sng">
                      <a:noFill/>
                    </a:lnL>
                    <a:lnT w="12700" cmpd="sng">
                      <a:noFill/>
                    </a:lnT>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sz="6000" dirty="0" smtClean="0"/>
              <a:t>Specific Purpose</a:t>
            </a:r>
            <a:endParaRPr lang="en-US" dirty="0"/>
          </a:p>
        </p:txBody>
      </p:sp>
      <p:graphicFrame>
        <p:nvGraphicFramePr>
          <p:cNvPr id="4" name="Content Placeholder 3"/>
          <p:cNvGraphicFramePr>
            <a:graphicFrameLocks noGrp="1"/>
          </p:cNvGraphicFramePr>
          <p:nvPr>
            <p:ph idx="1"/>
          </p:nvPr>
        </p:nvGraphicFramePr>
        <p:xfrm>
          <a:off x="1676400" y="2667000"/>
          <a:ext cx="6858000" cy="2529840"/>
        </p:xfrm>
        <a:graphic>
          <a:graphicData uri="http://schemas.openxmlformats.org/drawingml/2006/table">
            <a:tbl>
              <a:tblPr firstRow="1" bandRow="1">
                <a:tableStyleId>{5C22544A-7EE6-4342-B048-85BDC9FD1C3A}</a:tableStyleId>
              </a:tblPr>
              <a:tblGrid>
                <a:gridCol w="2590800"/>
                <a:gridCol w="4267200"/>
              </a:tblGrid>
              <a:tr h="370840">
                <a:tc>
                  <a:txBody>
                    <a:bodyPr/>
                    <a:lstStyle/>
                    <a:p>
                      <a:r>
                        <a:rPr lang="en-US" sz="3200" b="0" dirty="0" smtClean="0">
                          <a:solidFill>
                            <a:schemeClr val="tx1"/>
                          </a:solidFill>
                        </a:rPr>
                        <a:t>Ineffective:</a:t>
                      </a:r>
                      <a:endParaRPr lang="en-US" sz="3200" b="0" dirty="0">
                        <a:solidFill>
                          <a:schemeClr val="tx1"/>
                        </a:solidFill>
                      </a:endParaRPr>
                    </a:p>
                  </a:txBody>
                  <a:tcPr>
                    <a:lnR w="12700" cmpd="sng">
                      <a:noFill/>
                    </a:lnR>
                    <a:noFill/>
                  </a:tcPr>
                </a:tc>
                <a:tc>
                  <a:txBody>
                    <a:bodyPr/>
                    <a:lstStyle/>
                    <a:p>
                      <a:r>
                        <a:rPr lang="en-US" sz="3200" dirty="0" smtClean="0">
                          <a:solidFill>
                            <a:schemeClr val="tx1"/>
                          </a:solidFill>
                        </a:rPr>
                        <a:t>To persuade my audience to become literacy tutors and to donate time to the Special Olympics.</a:t>
                      </a:r>
                      <a:endParaRPr lang="en-US" sz="3200" dirty="0">
                        <a:solidFill>
                          <a:schemeClr val="tx1"/>
                        </a:solidFill>
                      </a:endParaRPr>
                    </a:p>
                  </a:txBody>
                  <a:tcPr>
                    <a:lnL w="12700" cmpd="sng">
                      <a:noFill/>
                    </a:lnL>
                    <a:lnT w="12700" cmpd="sng">
                      <a:noFill/>
                    </a:lnT>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extBox 5"/>
          <p:cNvSpPr txBox="1"/>
          <p:nvPr/>
        </p:nvSpPr>
        <p:spPr>
          <a:xfrm>
            <a:off x="2209800" y="5638800"/>
            <a:ext cx="5562600" cy="369332"/>
          </a:xfrm>
          <a:prstGeom prst="rect">
            <a:avLst/>
          </a:prstGeom>
          <a:noFill/>
        </p:spPr>
        <p:txBody>
          <a:bodyPr wrap="square" rtlCol="0">
            <a:spAutoFit/>
          </a:bodyPr>
          <a:lstStyle/>
          <a:p>
            <a:pPr algn="ctr"/>
            <a:r>
              <a:rPr lang="en-US" b="1" i="1" dirty="0" smtClean="0"/>
              <a:t>Limit to </a:t>
            </a:r>
            <a:r>
              <a:rPr lang="en-US" b="1" i="1" u="sng" dirty="0" smtClean="0"/>
              <a:t>one</a:t>
            </a:r>
            <a:r>
              <a:rPr lang="en-US" b="1" i="1" dirty="0" smtClean="0"/>
              <a:t> distinct idea!</a:t>
            </a:r>
            <a:endParaRPr lang="en-US" b="1" i="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sz="6000" dirty="0" smtClean="0"/>
              <a:t>Specific Purpose</a:t>
            </a:r>
            <a:endParaRPr lang="en-US" dirty="0"/>
          </a:p>
        </p:txBody>
      </p:sp>
      <p:graphicFrame>
        <p:nvGraphicFramePr>
          <p:cNvPr id="7" name="Content Placeholder 3"/>
          <p:cNvGraphicFramePr>
            <a:graphicFrameLocks/>
          </p:cNvGraphicFramePr>
          <p:nvPr/>
        </p:nvGraphicFramePr>
        <p:xfrm>
          <a:off x="1447800" y="2286000"/>
          <a:ext cx="7162800" cy="3870960"/>
        </p:xfrm>
        <a:graphic>
          <a:graphicData uri="http://schemas.openxmlformats.org/drawingml/2006/table">
            <a:tbl>
              <a:tblPr firstRow="1" bandRow="1">
                <a:tableStyleId>{5C22544A-7EE6-4342-B048-85BDC9FD1C3A}</a:tableStyleId>
              </a:tblPr>
              <a:tblGrid>
                <a:gridCol w="3048000"/>
                <a:gridCol w="4114800"/>
              </a:tblGrid>
              <a:tr h="1828800">
                <a:tc>
                  <a:txBody>
                    <a:bodyPr/>
                    <a:lstStyle/>
                    <a:p>
                      <a:r>
                        <a:rPr lang="en-US" sz="3200" b="0" dirty="0" smtClean="0">
                          <a:solidFill>
                            <a:schemeClr val="tx1"/>
                          </a:solidFill>
                        </a:rPr>
                        <a:t>More Effective:</a:t>
                      </a:r>
                      <a:endParaRPr lang="en-US" sz="3200" b="0" dirty="0">
                        <a:solidFill>
                          <a:schemeClr val="tx1"/>
                        </a:solidFill>
                      </a:endParaRPr>
                    </a:p>
                  </a:txBody>
                  <a:tcPr>
                    <a:lnR w="12700" cmpd="sng">
                      <a:noFill/>
                    </a:lnR>
                    <a:noFill/>
                  </a:tcPr>
                </a:tc>
                <a:tc>
                  <a:txBody>
                    <a:bodyPr/>
                    <a:lstStyle/>
                    <a:p>
                      <a:r>
                        <a:rPr lang="en-US" sz="3200" dirty="0" smtClean="0">
                          <a:solidFill>
                            <a:schemeClr val="tx1"/>
                          </a:solidFill>
                        </a:rPr>
                        <a:t>To persuade my audience to become literacy tutors.</a:t>
                      </a:r>
                      <a:endParaRPr lang="en-US" sz="3200" dirty="0">
                        <a:solidFill>
                          <a:schemeClr val="tx1"/>
                        </a:solidFill>
                      </a:endParaRPr>
                    </a:p>
                  </a:txBody>
                  <a:tcPr>
                    <a:lnL w="12700" cmpd="sng">
                      <a:noFill/>
                    </a:lnL>
                    <a:lnT w="12700" cmpd="sng">
                      <a:noFill/>
                    </a:lnT>
                    <a:lnB w="38100" cmpd="sng">
                      <a:noFill/>
                    </a:lnB>
                    <a:noFill/>
                  </a:tcPr>
                </a:tc>
              </a:tr>
              <a:tr h="370840">
                <a:tc>
                  <a:txBody>
                    <a:bodyPr/>
                    <a:lstStyle/>
                    <a:p>
                      <a:r>
                        <a:rPr lang="en-US" sz="3200" b="0" dirty="0" smtClean="0">
                          <a:solidFill>
                            <a:schemeClr val="tx1"/>
                          </a:solidFill>
                        </a:rPr>
                        <a:t>More Effective:</a:t>
                      </a:r>
                      <a:endParaRPr lang="en-US" sz="3200" b="0" dirty="0">
                        <a:solidFill>
                          <a:schemeClr val="tx1"/>
                        </a:solidFill>
                      </a:endParaRPr>
                    </a:p>
                  </a:txBody>
                  <a:tcPr>
                    <a:lnR w="12700" cmpd="sng">
                      <a:noFill/>
                    </a:lnR>
                    <a:noFill/>
                  </a:tcPr>
                </a:tc>
                <a:tc>
                  <a:txBody>
                    <a:bodyPr/>
                    <a:lstStyle/>
                    <a:p>
                      <a:r>
                        <a:rPr lang="en-US" sz="3200" b="1" dirty="0" smtClean="0">
                          <a:solidFill>
                            <a:schemeClr val="tx1"/>
                          </a:solidFill>
                        </a:rPr>
                        <a:t>To persuade my audience to donate time to the Special Olympics.</a:t>
                      </a:r>
                      <a:endParaRPr lang="en-US" sz="3200" b="1" dirty="0">
                        <a:solidFill>
                          <a:schemeClr val="tx1"/>
                        </a:solidFill>
                      </a:endParaRPr>
                    </a:p>
                  </a:txBody>
                  <a:tcPr>
                    <a:lnL w="12700" cmpd="sng">
                      <a:noFill/>
                    </a:lnL>
                    <a:lnT w="12700" cmpd="sng">
                      <a:noFill/>
                    </a:lnT>
                    <a:no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sz="6000" dirty="0" smtClean="0"/>
              <a:t>Specific Purpose</a:t>
            </a:r>
            <a:endParaRPr lang="en-US" dirty="0"/>
          </a:p>
        </p:txBody>
      </p:sp>
      <p:graphicFrame>
        <p:nvGraphicFramePr>
          <p:cNvPr id="4" name="Content Placeholder 3"/>
          <p:cNvGraphicFramePr>
            <a:graphicFrameLocks noGrp="1"/>
          </p:cNvGraphicFramePr>
          <p:nvPr>
            <p:ph idx="1"/>
          </p:nvPr>
        </p:nvGraphicFramePr>
        <p:xfrm>
          <a:off x="1600200" y="2743200"/>
          <a:ext cx="6858000" cy="2529840"/>
        </p:xfrm>
        <a:graphic>
          <a:graphicData uri="http://schemas.openxmlformats.org/drawingml/2006/table">
            <a:tbl>
              <a:tblPr firstRow="1" bandRow="1">
                <a:tableStyleId>{5C22544A-7EE6-4342-B048-85BDC9FD1C3A}</a:tableStyleId>
              </a:tblPr>
              <a:tblGrid>
                <a:gridCol w="2729204"/>
                <a:gridCol w="4128796"/>
              </a:tblGrid>
              <a:tr h="370840">
                <a:tc>
                  <a:txBody>
                    <a:bodyPr/>
                    <a:lstStyle/>
                    <a:p>
                      <a:r>
                        <a:rPr lang="en-US" sz="3200" b="0" dirty="0" smtClean="0">
                          <a:solidFill>
                            <a:schemeClr val="tx1"/>
                          </a:solidFill>
                        </a:rPr>
                        <a:t>Ineffective:</a:t>
                      </a:r>
                      <a:endParaRPr lang="en-US" sz="3200" b="0" dirty="0">
                        <a:solidFill>
                          <a:schemeClr val="tx1"/>
                        </a:solidFill>
                      </a:endParaRPr>
                    </a:p>
                  </a:txBody>
                  <a:tcPr>
                    <a:lnR w="12700" cmpd="sng">
                      <a:noFill/>
                    </a:lnR>
                    <a:noFill/>
                  </a:tcPr>
                </a:tc>
                <a:tc>
                  <a:txBody>
                    <a:bodyPr/>
                    <a:lstStyle/>
                    <a:p>
                      <a:r>
                        <a:rPr lang="en-US" sz="3200" dirty="0" smtClean="0">
                          <a:solidFill>
                            <a:schemeClr val="tx1"/>
                          </a:solidFill>
                        </a:rPr>
                        <a:t>To persuade my audience that something should be done about unsafe school buses.</a:t>
                      </a:r>
                      <a:endParaRPr lang="en-US" sz="3200" dirty="0">
                        <a:solidFill>
                          <a:schemeClr val="tx1"/>
                        </a:solidFill>
                      </a:endParaRPr>
                    </a:p>
                  </a:txBody>
                  <a:tcPr>
                    <a:lnL w="12700" cmpd="sng">
                      <a:noFill/>
                    </a:lnL>
                    <a:lnT w="12700" cmpd="sng">
                      <a:noFill/>
                    </a:lnT>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extBox 5"/>
          <p:cNvSpPr txBox="1"/>
          <p:nvPr/>
        </p:nvSpPr>
        <p:spPr>
          <a:xfrm>
            <a:off x="2057400" y="5638800"/>
            <a:ext cx="5562600" cy="369332"/>
          </a:xfrm>
          <a:prstGeom prst="rect">
            <a:avLst/>
          </a:prstGeom>
          <a:noFill/>
        </p:spPr>
        <p:txBody>
          <a:bodyPr wrap="square" rtlCol="0">
            <a:spAutoFit/>
          </a:bodyPr>
          <a:lstStyle/>
          <a:p>
            <a:pPr algn="ctr"/>
            <a:r>
              <a:rPr lang="en-US" b="1" i="1" dirty="0" smtClean="0"/>
              <a:t>Avoid being vague!</a:t>
            </a:r>
            <a:endParaRPr lang="en-US" b="1"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Brainstorming</a:t>
            </a:r>
            <a:endParaRPr lang="en-US" dirty="0"/>
          </a:p>
        </p:txBody>
      </p:sp>
      <p:sp>
        <p:nvSpPr>
          <p:cNvPr id="3" name="Content Placeholder 2"/>
          <p:cNvSpPr>
            <a:spLocks noGrp="1"/>
          </p:cNvSpPr>
          <p:nvPr>
            <p:ph idx="1"/>
          </p:nvPr>
        </p:nvSpPr>
        <p:spPr/>
        <p:txBody>
          <a:bodyPr/>
          <a:lstStyle/>
          <a:p>
            <a:pPr algn="ctr" fontAlgn="auto">
              <a:defRPr/>
            </a:pPr>
            <a:endParaRPr lang="en-US" dirty="0" smtClean="0"/>
          </a:p>
          <a:p>
            <a:pPr algn="ctr" fontAlgn="auto">
              <a:defRPr/>
            </a:pPr>
            <a:r>
              <a:rPr lang="en-US" dirty="0" smtClean="0"/>
              <a:t>Generating </a:t>
            </a:r>
            <a:r>
              <a:rPr lang="en-US" dirty="0" smtClean="0"/>
              <a:t>ideas </a:t>
            </a:r>
            <a:r>
              <a:rPr lang="en-US" dirty="0" smtClean="0"/>
              <a:t>by</a:t>
            </a:r>
            <a:br>
              <a:rPr lang="en-US" dirty="0" smtClean="0"/>
            </a:br>
            <a:r>
              <a:rPr lang="en-US" dirty="0" smtClean="0"/>
              <a:t>free association.</a:t>
            </a:r>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sz="6000" dirty="0" smtClean="0"/>
              <a:t>Specific Purpose</a:t>
            </a:r>
            <a:endParaRPr lang="en-US" dirty="0"/>
          </a:p>
        </p:txBody>
      </p:sp>
      <p:graphicFrame>
        <p:nvGraphicFramePr>
          <p:cNvPr id="7" name="Content Placeholder 3"/>
          <p:cNvGraphicFramePr>
            <a:graphicFrameLocks/>
          </p:cNvGraphicFramePr>
          <p:nvPr/>
        </p:nvGraphicFramePr>
        <p:xfrm>
          <a:off x="1447800" y="2514600"/>
          <a:ext cx="7391400" cy="3291840"/>
        </p:xfrm>
        <a:graphic>
          <a:graphicData uri="http://schemas.openxmlformats.org/drawingml/2006/table">
            <a:tbl>
              <a:tblPr firstRow="1" bandRow="1">
                <a:tableStyleId>{5C22544A-7EE6-4342-B048-85BDC9FD1C3A}</a:tableStyleId>
              </a:tblPr>
              <a:tblGrid>
                <a:gridCol w="2826123"/>
                <a:gridCol w="4565277"/>
              </a:tblGrid>
              <a:tr h="370840">
                <a:tc>
                  <a:txBody>
                    <a:bodyPr/>
                    <a:lstStyle/>
                    <a:p>
                      <a:r>
                        <a:rPr lang="en-US" sz="3000" b="0" dirty="0" smtClean="0">
                          <a:solidFill>
                            <a:schemeClr val="tx1"/>
                          </a:solidFill>
                        </a:rPr>
                        <a:t>More Effective:</a:t>
                      </a:r>
                      <a:endParaRPr lang="en-US" sz="3000" b="0" dirty="0">
                        <a:solidFill>
                          <a:schemeClr val="tx1"/>
                        </a:solidFill>
                      </a:endParaRPr>
                    </a:p>
                  </a:txBody>
                  <a:tcPr>
                    <a:lnR w="12700" cmpd="sng">
                      <a:noFill/>
                    </a:lnR>
                    <a:noFill/>
                  </a:tcPr>
                </a:tc>
                <a:tc>
                  <a:txBody>
                    <a:bodyPr/>
                    <a:lstStyle/>
                    <a:p>
                      <a:r>
                        <a:rPr lang="en-US" sz="3000" dirty="0" smtClean="0">
                          <a:solidFill>
                            <a:schemeClr val="tx1"/>
                          </a:solidFill>
                        </a:rPr>
                        <a:t>To persuade my audience that the federal government should impose stronger safety standards for school buses in the</a:t>
                      </a:r>
                    </a:p>
                    <a:p>
                      <a:r>
                        <a:rPr lang="en-US" sz="3000" dirty="0" smtClean="0">
                          <a:solidFill>
                            <a:schemeClr val="tx1"/>
                          </a:solidFill>
                        </a:rPr>
                        <a:t>United States.</a:t>
                      </a:r>
                      <a:endParaRPr lang="en-US" sz="3000" dirty="0">
                        <a:solidFill>
                          <a:schemeClr val="tx1"/>
                        </a:solidFill>
                      </a:endParaRPr>
                    </a:p>
                  </a:txBody>
                  <a:tcPr>
                    <a:lnL w="12700" cmpd="sng">
                      <a:noFill/>
                    </a:lnL>
                    <a:lnT w="12700" cmpd="sng">
                      <a:noFill/>
                    </a:lnT>
                    <a:no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6000" dirty="0" smtClean="0"/>
              <a:t>Specific Purpose</a:t>
            </a:r>
            <a:endParaRPr lang="en-US" sz="6000" dirty="0"/>
          </a:p>
        </p:txBody>
      </p:sp>
      <p:sp>
        <p:nvSpPr>
          <p:cNvPr id="3" name="Content Placeholder 2"/>
          <p:cNvSpPr>
            <a:spLocks noGrp="1"/>
          </p:cNvSpPr>
          <p:nvPr>
            <p:ph idx="1"/>
          </p:nvPr>
        </p:nvSpPr>
        <p:spPr>
          <a:xfrm>
            <a:off x="1143000" y="1905000"/>
            <a:ext cx="7772400" cy="4648200"/>
          </a:xfrm>
        </p:spPr>
        <p:txBody>
          <a:bodyPr/>
          <a:lstStyle/>
          <a:p>
            <a:pPr fontAlgn="auto">
              <a:buFont typeface="Arial" pitchFamily="34" charset="0"/>
              <a:buNone/>
              <a:defRPr/>
            </a:pPr>
            <a:r>
              <a:rPr lang="en-US" sz="3600" dirty="0" smtClean="0"/>
              <a:t>Questions to ask:</a:t>
            </a:r>
          </a:p>
          <a:p>
            <a:pPr lvl="1" fontAlgn="auto">
              <a:defRPr/>
            </a:pPr>
            <a:r>
              <a:rPr lang="en-US" dirty="0" smtClean="0"/>
              <a:t>Meet </a:t>
            </a:r>
            <a:r>
              <a:rPr lang="en-US" dirty="0" smtClean="0"/>
              <a:t>criterion?</a:t>
            </a:r>
            <a:endParaRPr lang="en-US" dirty="0" smtClean="0"/>
          </a:p>
          <a:p>
            <a:pPr lvl="1" fontAlgn="auto">
              <a:defRPr/>
            </a:pPr>
            <a:r>
              <a:rPr lang="en-US" dirty="0" smtClean="0"/>
              <a:t>Accomplish in time allotted?</a:t>
            </a:r>
          </a:p>
          <a:p>
            <a:pPr lvl="1" fontAlgn="auto">
              <a:defRPr/>
            </a:pPr>
            <a:r>
              <a:rPr lang="en-US" dirty="0" smtClean="0"/>
              <a:t>Relevant to </a:t>
            </a:r>
            <a:r>
              <a:rPr lang="en-US" dirty="0" smtClean="0"/>
              <a:t>audience?</a:t>
            </a:r>
          </a:p>
          <a:p>
            <a:pPr lvl="2" fontAlgn="auto">
              <a:defRPr/>
            </a:pPr>
            <a:r>
              <a:rPr lang="en-US" dirty="0" smtClean="0"/>
              <a:t>Too </a:t>
            </a:r>
            <a:r>
              <a:rPr lang="en-US" dirty="0" smtClean="0"/>
              <a:t>trivial for </a:t>
            </a:r>
            <a:r>
              <a:rPr lang="en-US" dirty="0" smtClean="0"/>
              <a:t>audience?</a:t>
            </a:r>
          </a:p>
          <a:p>
            <a:pPr lvl="2" fontAlgn="auto">
              <a:defRPr/>
            </a:pPr>
            <a:r>
              <a:rPr lang="en-US" dirty="0" smtClean="0"/>
              <a:t>Too </a:t>
            </a:r>
            <a:r>
              <a:rPr lang="en-US" dirty="0" smtClean="0"/>
              <a:t>technical for audience?</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Thesis Statement</a:t>
            </a:r>
            <a:endParaRPr lang="en-US" dirty="0"/>
          </a:p>
        </p:txBody>
      </p:sp>
      <p:sp>
        <p:nvSpPr>
          <p:cNvPr id="3" name="Content Placeholder 2"/>
          <p:cNvSpPr>
            <a:spLocks noGrp="1"/>
          </p:cNvSpPr>
          <p:nvPr>
            <p:ph idx="1"/>
          </p:nvPr>
        </p:nvSpPr>
        <p:spPr>
          <a:xfrm>
            <a:off x="1066800" y="1981200"/>
            <a:ext cx="4114800" cy="4495800"/>
          </a:xfrm>
        </p:spPr>
        <p:txBody>
          <a:bodyPr/>
          <a:lstStyle/>
          <a:p>
            <a:pPr fontAlgn="auto">
              <a:defRPr/>
            </a:pPr>
            <a:r>
              <a:rPr lang="en-US" dirty="0" smtClean="0"/>
              <a:t>One-sentence </a:t>
            </a:r>
            <a:r>
              <a:rPr lang="en-US" dirty="0" smtClean="0"/>
              <a:t>statement that combines your Specific Purpose and Main Points.</a:t>
            </a:r>
            <a:endParaRPr lang="en-US" dirty="0"/>
          </a:p>
        </p:txBody>
      </p:sp>
      <p:pic>
        <p:nvPicPr>
          <p:cNvPr id="5" name="Picture Placeholder 4" descr="PPT-Ch5-3.jpg"/>
          <p:cNvPicPr>
            <a:picLocks noGrp="1" noChangeAspect="1"/>
          </p:cNvPicPr>
          <p:nvPr>
            <p:ph type="pic" sz="quarter" idx="10"/>
          </p:nvPr>
        </p:nvPicPr>
        <p:blipFill>
          <a:blip r:embed="rId3" cstate="print"/>
          <a:srcRect l="31981" r="7200"/>
          <a:stretch>
            <a:fillRect/>
          </a:stretch>
        </p:blipFill>
        <p:spPr>
          <a:xfrm>
            <a:off x="5562600" y="2133600"/>
            <a:ext cx="3089275" cy="3810000"/>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Thesis Statement</a:t>
            </a:r>
            <a:endParaRPr lang="en-US" dirty="0"/>
          </a:p>
        </p:txBody>
      </p:sp>
      <p:sp>
        <p:nvSpPr>
          <p:cNvPr id="3" name="Content Placeholder 2"/>
          <p:cNvSpPr>
            <a:spLocks noGrp="1"/>
          </p:cNvSpPr>
          <p:nvPr>
            <p:ph idx="1"/>
          </p:nvPr>
        </p:nvSpPr>
        <p:spPr>
          <a:xfrm>
            <a:off x="1143000" y="1981200"/>
            <a:ext cx="7620000" cy="4495800"/>
          </a:xfrm>
        </p:spPr>
        <p:txBody>
          <a:bodyPr/>
          <a:lstStyle/>
          <a:p>
            <a:pPr fontAlgn="auto">
              <a:buFont typeface="Arial" pitchFamily="34" charset="0"/>
              <a:buNone/>
              <a:defRPr/>
            </a:pPr>
            <a:r>
              <a:rPr lang="en-US" dirty="0" smtClean="0"/>
              <a:t>Guidelines:</a:t>
            </a:r>
          </a:p>
          <a:p>
            <a:pPr lvl="1" fontAlgn="auto">
              <a:defRPr/>
            </a:pPr>
            <a:r>
              <a:rPr lang="en-US" dirty="0" smtClean="0"/>
              <a:t>Express as full </a:t>
            </a:r>
            <a:r>
              <a:rPr lang="en-US" dirty="0" smtClean="0"/>
              <a:t>sentence.</a:t>
            </a:r>
            <a:endParaRPr lang="en-US" dirty="0" smtClean="0"/>
          </a:p>
          <a:p>
            <a:pPr lvl="1" fontAlgn="auto">
              <a:defRPr/>
            </a:pPr>
            <a:r>
              <a:rPr lang="en-US" dirty="0" smtClean="0"/>
              <a:t>Don’t express as </a:t>
            </a:r>
            <a:r>
              <a:rPr lang="en-US" dirty="0" smtClean="0"/>
              <a:t>question.</a:t>
            </a:r>
            <a:endParaRPr lang="en-US" dirty="0" smtClean="0"/>
          </a:p>
          <a:p>
            <a:pPr lvl="1" fontAlgn="auto">
              <a:defRPr/>
            </a:pPr>
            <a:r>
              <a:rPr lang="en-US" dirty="0" smtClean="0"/>
              <a:t>Avoid figurative </a:t>
            </a:r>
            <a:r>
              <a:rPr lang="en-US" dirty="0" smtClean="0"/>
              <a:t>language.</a:t>
            </a:r>
            <a:endParaRPr lang="en-US" dirty="0" smtClean="0"/>
          </a:p>
          <a:p>
            <a:pPr lvl="1" fontAlgn="auto">
              <a:defRPr/>
            </a:pPr>
            <a:r>
              <a:rPr lang="en-US" dirty="0" smtClean="0"/>
              <a:t>Don’t be </a:t>
            </a:r>
            <a:r>
              <a:rPr lang="en-US" dirty="0" smtClean="0"/>
              <a:t>vague.</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6000" dirty="0" smtClean="0"/>
              <a:t>Thesis Statement</a:t>
            </a:r>
            <a:endParaRPr lang="en-US" sz="6000" dirty="0"/>
          </a:p>
        </p:txBody>
      </p:sp>
      <p:graphicFrame>
        <p:nvGraphicFramePr>
          <p:cNvPr id="4" name="Content Placeholder 3"/>
          <p:cNvGraphicFramePr>
            <a:graphicFrameLocks noGrp="1"/>
          </p:cNvGraphicFramePr>
          <p:nvPr>
            <p:ph idx="1"/>
          </p:nvPr>
        </p:nvGraphicFramePr>
        <p:xfrm>
          <a:off x="1828800" y="2773363"/>
          <a:ext cx="6858000" cy="1066800"/>
        </p:xfrm>
        <a:graphic>
          <a:graphicData uri="http://schemas.openxmlformats.org/drawingml/2006/table">
            <a:tbl>
              <a:tblPr firstRow="1" bandRow="1">
                <a:tableStyleId>{5C22544A-7EE6-4342-B048-85BDC9FD1C3A}</a:tableStyleId>
              </a:tblPr>
              <a:tblGrid>
                <a:gridCol w="2667000"/>
                <a:gridCol w="4191000"/>
              </a:tblGrid>
              <a:tr h="370840">
                <a:tc>
                  <a:txBody>
                    <a:bodyPr/>
                    <a:lstStyle/>
                    <a:p>
                      <a:r>
                        <a:rPr lang="en-US" sz="3200" b="0" dirty="0" smtClean="0">
                          <a:solidFill>
                            <a:schemeClr val="tx1"/>
                          </a:solidFill>
                        </a:rPr>
                        <a:t>Ineffective:</a:t>
                      </a:r>
                      <a:endParaRPr lang="en-US" sz="3200" b="0" dirty="0">
                        <a:solidFill>
                          <a:schemeClr val="tx1"/>
                        </a:solidFill>
                      </a:endParaRPr>
                    </a:p>
                  </a:txBody>
                  <a:tcPr>
                    <a:lnR w="12700" cmpd="sng">
                      <a:noFill/>
                    </a:lnR>
                    <a:noFill/>
                  </a:tcPr>
                </a:tc>
                <a:tc>
                  <a:txBody>
                    <a:bodyPr/>
                    <a:lstStyle/>
                    <a:p>
                      <a:r>
                        <a:rPr lang="en-US" sz="3200" dirty="0" smtClean="0">
                          <a:solidFill>
                            <a:schemeClr val="tx1"/>
                          </a:solidFill>
                        </a:rPr>
                        <a:t>Problems of fad diets.</a:t>
                      </a:r>
                      <a:endParaRPr lang="en-US" sz="3200" dirty="0">
                        <a:solidFill>
                          <a:schemeClr val="tx1"/>
                        </a:solidFill>
                      </a:endParaRPr>
                    </a:p>
                  </a:txBody>
                  <a:tcPr>
                    <a:lnL w="12700" cmpd="sng">
                      <a:noFill/>
                    </a:lnL>
                    <a:lnT w="12700" cmpd="sng">
                      <a:noFill/>
                    </a:lnT>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extBox 5"/>
          <p:cNvSpPr txBox="1"/>
          <p:nvPr/>
        </p:nvSpPr>
        <p:spPr>
          <a:xfrm>
            <a:off x="2286000" y="5029200"/>
            <a:ext cx="5334000" cy="369332"/>
          </a:xfrm>
          <a:prstGeom prst="rect">
            <a:avLst/>
          </a:prstGeom>
          <a:noFill/>
        </p:spPr>
        <p:txBody>
          <a:bodyPr wrap="square" rtlCol="0">
            <a:spAutoFit/>
          </a:bodyPr>
          <a:lstStyle/>
          <a:p>
            <a:pPr algn="ctr"/>
            <a:r>
              <a:rPr lang="en-US" b="1" i="1" dirty="0" smtClean="0"/>
              <a:t>Use a complete sentence!</a:t>
            </a:r>
            <a:endParaRPr lang="en-US" b="1" i="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fontAlgn="auto">
              <a:spcAft>
                <a:spcPts val="0"/>
              </a:spcAft>
              <a:defRPr/>
            </a:pPr>
            <a:r>
              <a:rPr lang="en-US" sz="6000" dirty="0" smtClean="0"/>
              <a:t>Thesis Statement</a:t>
            </a:r>
            <a:endParaRPr lang="en-US" sz="6000" dirty="0"/>
          </a:p>
        </p:txBody>
      </p:sp>
      <p:graphicFrame>
        <p:nvGraphicFramePr>
          <p:cNvPr id="4" name="Content Placeholder 3"/>
          <p:cNvGraphicFramePr>
            <a:graphicFrameLocks noGrp="1"/>
          </p:cNvGraphicFramePr>
          <p:nvPr>
            <p:ph idx="1"/>
          </p:nvPr>
        </p:nvGraphicFramePr>
        <p:xfrm>
          <a:off x="1295400" y="2117725"/>
          <a:ext cx="7391400" cy="4206240"/>
        </p:xfrm>
        <a:graphic>
          <a:graphicData uri="http://schemas.openxmlformats.org/drawingml/2006/table">
            <a:tbl>
              <a:tblPr firstRow="1" bandRow="1">
                <a:tableStyleId>{5C22544A-7EE6-4342-B048-85BDC9FD1C3A}</a:tableStyleId>
              </a:tblPr>
              <a:tblGrid>
                <a:gridCol w="2956560"/>
                <a:gridCol w="4434840"/>
              </a:tblGrid>
              <a:tr h="370840">
                <a:tc>
                  <a:txBody>
                    <a:bodyPr/>
                    <a:lstStyle/>
                    <a:p>
                      <a:r>
                        <a:rPr lang="en-US" sz="3000" b="0" dirty="0" smtClean="0">
                          <a:solidFill>
                            <a:schemeClr val="tx1"/>
                          </a:solidFill>
                        </a:rPr>
                        <a:t>More Effective:</a:t>
                      </a:r>
                      <a:endParaRPr lang="en-US" sz="3000" b="0" dirty="0">
                        <a:solidFill>
                          <a:schemeClr val="tx1"/>
                        </a:solidFill>
                      </a:endParaRPr>
                    </a:p>
                  </a:txBody>
                  <a:tcPr>
                    <a:lnR w="12700" cmpd="sng">
                      <a:noFill/>
                    </a:lnR>
                    <a:noFill/>
                  </a:tcPr>
                </a:tc>
                <a:tc>
                  <a:txBody>
                    <a:bodyPr/>
                    <a:lstStyle/>
                    <a:p>
                      <a:r>
                        <a:rPr lang="en-US" sz="3000" dirty="0" smtClean="0">
                          <a:solidFill>
                            <a:schemeClr val="tx1"/>
                          </a:solidFill>
                        </a:rPr>
                        <a:t>Although fad diets produce quick weight loss, they can lead to serious health problems by creating deficiencies in vitamins and minerals and by breaking down muscle tissue as well as fat.</a:t>
                      </a:r>
                      <a:endParaRPr lang="en-US" sz="3000" dirty="0">
                        <a:solidFill>
                          <a:schemeClr val="tx1"/>
                        </a:solidFill>
                      </a:endParaRPr>
                    </a:p>
                  </a:txBody>
                  <a:tcPr>
                    <a:lnL w="12700" cmpd="sng">
                      <a:noFill/>
                    </a:lnL>
                    <a:lnT w="12700" cmpd="sng">
                      <a:noFill/>
                    </a:lnT>
                    <a:no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81000"/>
            <a:ext cx="7391400" cy="1143000"/>
          </a:xfrm>
        </p:spPr>
        <p:txBody>
          <a:bodyPr>
            <a:noAutofit/>
          </a:bodyPr>
          <a:lstStyle/>
          <a:p>
            <a:pPr algn="ctr" fontAlgn="auto">
              <a:spcAft>
                <a:spcPts val="0"/>
              </a:spcAft>
              <a:defRPr/>
            </a:pPr>
            <a:r>
              <a:rPr lang="en-US" sz="6000" dirty="0" smtClean="0"/>
              <a:t>Thesis Statement</a:t>
            </a:r>
            <a:endParaRPr lang="en-US" sz="6000" dirty="0"/>
          </a:p>
        </p:txBody>
      </p:sp>
      <p:graphicFrame>
        <p:nvGraphicFramePr>
          <p:cNvPr id="4" name="Content Placeholder 3"/>
          <p:cNvGraphicFramePr>
            <a:graphicFrameLocks noGrp="1"/>
          </p:cNvGraphicFramePr>
          <p:nvPr>
            <p:ph idx="1"/>
          </p:nvPr>
        </p:nvGraphicFramePr>
        <p:xfrm>
          <a:off x="1371600" y="2849563"/>
          <a:ext cx="7239000" cy="579120"/>
        </p:xfrm>
        <a:graphic>
          <a:graphicData uri="http://schemas.openxmlformats.org/drawingml/2006/table">
            <a:tbl>
              <a:tblPr firstRow="1" bandRow="1">
                <a:tableStyleId>{5C22544A-7EE6-4342-B048-85BDC9FD1C3A}</a:tableStyleId>
              </a:tblPr>
              <a:tblGrid>
                <a:gridCol w="2880826"/>
                <a:gridCol w="4358174"/>
              </a:tblGrid>
              <a:tr h="370840">
                <a:tc>
                  <a:txBody>
                    <a:bodyPr/>
                    <a:lstStyle/>
                    <a:p>
                      <a:r>
                        <a:rPr lang="en-US" sz="3200" b="0" dirty="0" smtClean="0">
                          <a:solidFill>
                            <a:schemeClr val="tx1"/>
                          </a:solidFill>
                        </a:rPr>
                        <a:t>Ineffective:</a:t>
                      </a:r>
                      <a:endParaRPr lang="en-US" sz="3200" b="0" dirty="0">
                        <a:solidFill>
                          <a:schemeClr val="tx1"/>
                        </a:solidFill>
                      </a:endParaRPr>
                    </a:p>
                  </a:txBody>
                  <a:tcPr>
                    <a:lnR w="12700" cmpd="sng">
                      <a:noFill/>
                    </a:lnR>
                    <a:noFill/>
                  </a:tcPr>
                </a:tc>
                <a:tc>
                  <a:txBody>
                    <a:bodyPr/>
                    <a:lstStyle/>
                    <a:p>
                      <a:r>
                        <a:rPr lang="en-US" sz="3200" dirty="0" smtClean="0">
                          <a:solidFill>
                            <a:schemeClr val="tx1"/>
                          </a:solidFill>
                        </a:rPr>
                        <a:t>What are </a:t>
                      </a:r>
                      <a:r>
                        <a:rPr lang="en-US" sz="3200" dirty="0" err="1" smtClean="0">
                          <a:solidFill>
                            <a:schemeClr val="tx1"/>
                          </a:solidFill>
                        </a:rPr>
                        <a:t>nanorobots</a:t>
                      </a:r>
                      <a:r>
                        <a:rPr lang="en-US" sz="3200" dirty="0" smtClean="0">
                          <a:solidFill>
                            <a:schemeClr val="tx1"/>
                          </a:solidFill>
                        </a:rPr>
                        <a:t>?</a:t>
                      </a:r>
                      <a:endParaRPr lang="en-US" sz="3200" dirty="0">
                        <a:solidFill>
                          <a:schemeClr val="tx1"/>
                        </a:solidFill>
                      </a:endParaRPr>
                    </a:p>
                  </a:txBody>
                  <a:tcPr>
                    <a:lnL w="12700" cmpd="sng">
                      <a:noFill/>
                    </a:lnL>
                    <a:lnT w="12700" cmpd="sng">
                      <a:noFill/>
                    </a:lnT>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extBox 5"/>
          <p:cNvSpPr txBox="1"/>
          <p:nvPr/>
        </p:nvSpPr>
        <p:spPr>
          <a:xfrm>
            <a:off x="2286000" y="5029200"/>
            <a:ext cx="5257800" cy="381000"/>
          </a:xfrm>
          <a:prstGeom prst="rect">
            <a:avLst/>
          </a:prstGeom>
          <a:noFill/>
        </p:spPr>
        <p:txBody>
          <a:bodyPr wrap="square" rtlCol="0">
            <a:spAutoFit/>
          </a:bodyPr>
          <a:lstStyle/>
          <a:p>
            <a:pPr algn="ctr"/>
            <a:r>
              <a:rPr lang="en-US" b="1" i="1" dirty="0" smtClean="0"/>
              <a:t>Draft a statement, not a question!</a:t>
            </a:r>
            <a:endParaRPr lang="en-US" b="1" i="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81000"/>
            <a:ext cx="7315200" cy="1143000"/>
          </a:xfrm>
        </p:spPr>
        <p:txBody>
          <a:bodyPr>
            <a:noAutofit/>
          </a:bodyPr>
          <a:lstStyle/>
          <a:p>
            <a:pPr algn="ctr" fontAlgn="auto">
              <a:spcAft>
                <a:spcPts val="0"/>
              </a:spcAft>
              <a:defRPr/>
            </a:pPr>
            <a:r>
              <a:rPr lang="en-US" sz="6000" dirty="0" smtClean="0"/>
              <a:t>Thesis Statement</a:t>
            </a:r>
            <a:endParaRPr lang="en-US" sz="6000" dirty="0"/>
          </a:p>
        </p:txBody>
      </p:sp>
      <p:graphicFrame>
        <p:nvGraphicFramePr>
          <p:cNvPr id="4" name="Content Placeholder 3"/>
          <p:cNvGraphicFramePr>
            <a:graphicFrameLocks noGrp="1"/>
          </p:cNvGraphicFramePr>
          <p:nvPr>
            <p:ph idx="1"/>
          </p:nvPr>
        </p:nvGraphicFramePr>
        <p:xfrm>
          <a:off x="1295400" y="2651125"/>
          <a:ext cx="7391400" cy="2529840"/>
        </p:xfrm>
        <a:graphic>
          <a:graphicData uri="http://schemas.openxmlformats.org/drawingml/2006/table">
            <a:tbl>
              <a:tblPr firstRow="1" bandRow="1">
                <a:tableStyleId>{5C22544A-7EE6-4342-B048-85BDC9FD1C3A}</a:tableStyleId>
              </a:tblPr>
              <a:tblGrid>
                <a:gridCol w="3124200"/>
                <a:gridCol w="4267200"/>
              </a:tblGrid>
              <a:tr h="370840">
                <a:tc>
                  <a:txBody>
                    <a:bodyPr/>
                    <a:lstStyle/>
                    <a:p>
                      <a:r>
                        <a:rPr lang="en-US" sz="3200" b="0" dirty="0" smtClean="0">
                          <a:solidFill>
                            <a:schemeClr val="tx1"/>
                          </a:solidFill>
                        </a:rPr>
                        <a:t>More Effective:</a:t>
                      </a:r>
                      <a:endParaRPr lang="en-US" sz="3200" b="0" dirty="0">
                        <a:solidFill>
                          <a:schemeClr val="tx1"/>
                        </a:solidFill>
                      </a:endParaRPr>
                    </a:p>
                  </a:txBody>
                  <a:tcPr>
                    <a:lnR w="12700" cmpd="sng">
                      <a:noFill/>
                    </a:lnR>
                    <a:noFill/>
                  </a:tcPr>
                </a:tc>
                <a:tc>
                  <a:txBody>
                    <a:bodyPr/>
                    <a:lstStyle/>
                    <a:p>
                      <a:r>
                        <a:rPr lang="en-US" sz="3200" dirty="0" smtClean="0">
                          <a:solidFill>
                            <a:schemeClr val="tx1"/>
                          </a:solidFill>
                        </a:rPr>
                        <a:t>Microscopic in size, </a:t>
                      </a:r>
                      <a:r>
                        <a:rPr lang="en-US" sz="3200" dirty="0" err="1" smtClean="0">
                          <a:solidFill>
                            <a:schemeClr val="tx1"/>
                          </a:solidFill>
                        </a:rPr>
                        <a:t>nanorobots</a:t>
                      </a:r>
                      <a:r>
                        <a:rPr lang="en-US" sz="3200" dirty="0" smtClean="0">
                          <a:solidFill>
                            <a:schemeClr val="tx1"/>
                          </a:solidFill>
                        </a:rPr>
                        <a:t> are being developed for use in medicine, weaponry, and daily life.</a:t>
                      </a:r>
                      <a:endParaRPr lang="en-US" sz="3200" dirty="0">
                        <a:solidFill>
                          <a:schemeClr val="tx1"/>
                        </a:solidFill>
                      </a:endParaRPr>
                    </a:p>
                  </a:txBody>
                  <a:tcPr>
                    <a:lnL w="12700" cmpd="sng">
                      <a:noFill/>
                    </a:lnL>
                    <a:lnT w="12700" cmpd="sng">
                      <a:noFill/>
                    </a:lnT>
                    <a:no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81000"/>
            <a:ext cx="7391400" cy="1143000"/>
          </a:xfrm>
        </p:spPr>
        <p:txBody>
          <a:bodyPr>
            <a:noAutofit/>
          </a:bodyPr>
          <a:lstStyle/>
          <a:p>
            <a:pPr algn="ctr" fontAlgn="auto">
              <a:spcAft>
                <a:spcPts val="0"/>
              </a:spcAft>
              <a:defRPr/>
            </a:pPr>
            <a:r>
              <a:rPr lang="en-US" sz="6000" dirty="0" smtClean="0"/>
              <a:t>Thesis Statement</a:t>
            </a:r>
            <a:endParaRPr lang="en-US" sz="6000" dirty="0"/>
          </a:p>
        </p:txBody>
      </p:sp>
      <p:graphicFrame>
        <p:nvGraphicFramePr>
          <p:cNvPr id="4" name="Content Placeholder 3"/>
          <p:cNvGraphicFramePr>
            <a:graphicFrameLocks noGrp="1"/>
          </p:cNvGraphicFramePr>
          <p:nvPr>
            <p:ph idx="1"/>
          </p:nvPr>
        </p:nvGraphicFramePr>
        <p:xfrm>
          <a:off x="1524000" y="2773363"/>
          <a:ext cx="7010400" cy="2042160"/>
        </p:xfrm>
        <a:graphic>
          <a:graphicData uri="http://schemas.openxmlformats.org/drawingml/2006/table">
            <a:tbl>
              <a:tblPr firstRow="1" bandRow="1">
                <a:tableStyleId>{5C22544A-7EE6-4342-B048-85BDC9FD1C3A}</a:tableStyleId>
              </a:tblPr>
              <a:tblGrid>
                <a:gridCol w="2730366"/>
                <a:gridCol w="4280034"/>
              </a:tblGrid>
              <a:tr h="370840">
                <a:tc>
                  <a:txBody>
                    <a:bodyPr/>
                    <a:lstStyle/>
                    <a:p>
                      <a:r>
                        <a:rPr lang="en-US" sz="3200" b="0" dirty="0" smtClean="0">
                          <a:solidFill>
                            <a:schemeClr val="tx1"/>
                          </a:solidFill>
                        </a:rPr>
                        <a:t>Ineffective:</a:t>
                      </a:r>
                      <a:endParaRPr lang="en-US" sz="3200" b="0" dirty="0">
                        <a:solidFill>
                          <a:schemeClr val="tx1"/>
                        </a:solidFill>
                      </a:endParaRPr>
                    </a:p>
                  </a:txBody>
                  <a:tcPr>
                    <a:lnR w="12700" cmpd="sng">
                      <a:noFill/>
                    </a:lnR>
                    <a:noFill/>
                  </a:tcPr>
                </a:tc>
                <a:tc>
                  <a:txBody>
                    <a:bodyPr/>
                    <a:lstStyle/>
                    <a:p>
                      <a:r>
                        <a:rPr lang="en-US" sz="3200" dirty="0" smtClean="0">
                          <a:solidFill>
                            <a:schemeClr val="tx1"/>
                          </a:solidFill>
                        </a:rPr>
                        <a:t>Mexico’s Yucatán Peninsula is an awesome place for a vacation.</a:t>
                      </a:r>
                      <a:endParaRPr lang="en-US" sz="3200" dirty="0">
                        <a:solidFill>
                          <a:schemeClr val="tx1"/>
                        </a:solidFill>
                      </a:endParaRPr>
                    </a:p>
                  </a:txBody>
                  <a:tcPr>
                    <a:lnL w="12700" cmpd="sng">
                      <a:noFill/>
                    </a:lnL>
                    <a:lnT w="12700" cmpd="sng">
                      <a:noFill/>
                    </a:lnT>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extBox 5"/>
          <p:cNvSpPr txBox="1"/>
          <p:nvPr/>
        </p:nvSpPr>
        <p:spPr>
          <a:xfrm>
            <a:off x="2209800" y="5334000"/>
            <a:ext cx="5410200" cy="369332"/>
          </a:xfrm>
          <a:prstGeom prst="rect">
            <a:avLst/>
          </a:prstGeom>
          <a:noFill/>
        </p:spPr>
        <p:txBody>
          <a:bodyPr wrap="square" rtlCol="0">
            <a:spAutoFit/>
          </a:bodyPr>
          <a:lstStyle/>
          <a:p>
            <a:pPr algn="ctr"/>
            <a:r>
              <a:rPr lang="en-US" b="1" i="1" dirty="0" smtClean="0"/>
              <a:t>Avoid figurative language!</a:t>
            </a:r>
            <a:endParaRPr lang="en-US" b="1" i="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81000"/>
            <a:ext cx="7315200" cy="1143000"/>
          </a:xfrm>
        </p:spPr>
        <p:txBody>
          <a:bodyPr>
            <a:noAutofit/>
          </a:bodyPr>
          <a:lstStyle/>
          <a:p>
            <a:pPr algn="ctr" fontAlgn="auto">
              <a:spcAft>
                <a:spcPts val="0"/>
              </a:spcAft>
              <a:defRPr/>
            </a:pPr>
            <a:r>
              <a:rPr lang="en-US" sz="6000" dirty="0" smtClean="0"/>
              <a:t>Thesis Statement</a:t>
            </a:r>
            <a:endParaRPr lang="en-US" sz="6000" dirty="0"/>
          </a:p>
        </p:txBody>
      </p:sp>
      <p:graphicFrame>
        <p:nvGraphicFramePr>
          <p:cNvPr id="4" name="Content Placeholder 3"/>
          <p:cNvGraphicFramePr>
            <a:graphicFrameLocks noGrp="1"/>
          </p:cNvGraphicFramePr>
          <p:nvPr>
            <p:ph idx="1"/>
          </p:nvPr>
        </p:nvGraphicFramePr>
        <p:xfrm>
          <a:off x="1295400" y="2574925"/>
          <a:ext cx="7620000" cy="3291840"/>
        </p:xfrm>
        <a:graphic>
          <a:graphicData uri="http://schemas.openxmlformats.org/drawingml/2006/table">
            <a:tbl>
              <a:tblPr firstRow="1" bandRow="1">
                <a:tableStyleId>{5C22544A-7EE6-4342-B048-85BDC9FD1C3A}</a:tableStyleId>
              </a:tblPr>
              <a:tblGrid>
                <a:gridCol w="3048000"/>
                <a:gridCol w="4572000"/>
              </a:tblGrid>
              <a:tr h="370840">
                <a:tc>
                  <a:txBody>
                    <a:bodyPr/>
                    <a:lstStyle/>
                    <a:p>
                      <a:r>
                        <a:rPr lang="en-US" sz="3000" b="0" dirty="0" smtClean="0">
                          <a:solidFill>
                            <a:schemeClr val="tx1"/>
                          </a:solidFill>
                        </a:rPr>
                        <a:t>More Effective:</a:t>
                      </a:r>
                      <a:endParaRPr lang="en-US" sz="3000" b="0" dirty="0">
                        <a:solidFill>
                          <a:schemeClr val="tx1"/>
                        </a:solidFill>
                      </a:endParaRPr>
                    </a:p>
                  </a:txBody>
                  <a:tcPr>
                    <a:lnR w="12700" cmpd="sng">
                      <a:noFill/>
                    </a:lnR>
                    <a:noFill/>
                  </a:tcPr>
                </a:tc>
                <a:tc>
                  <a:txBody>
                    <a:bodyPr/>
                    <a:lstStyle/>
                    <a:p>
                      <a:r>
                        <a:rPr lang="en-US" sz="3000" dirty="0" smtClean="0">
                          <a:solidFill>
                            <a:schemeClr val="tx1"/>
                          </a:solidFill>
                        </a:rPr>
                        <a:t>Mexico’s Yucatán Peninsula has many attractions for vacationers, including a warm climate, excellent food, and extensive</a:t>
                      </a:r>
                    </a:p>
                    <a:p>
                      <a:r>
                        <a:rPr lang="en-US" sz="3000" dirty="0" smtClean="0">
                          <a:solidFill>
                            <a:schemeClr val="tx1"/>
                          </a:solidFill>
                        </a:rPr>
                        <a:t>Mayan ruins.</a:t>
                      </a:r>
                      <a:endParaRPr lang="en-US" sz="3000" dirty="0">
                        <a:solidFill>
                          <a:schemeClr val="tx1"/>
                        </a:solidFill>
                      </a:endParaRPr>
                    </a:p>
                  </a:txBody>
                  <a:tcPr>
                    <a:lnL w="12700" cmpd="sng">
                      <a:noFill/>
                    </a:lnL>
                    <a:lnT w="12700" cmpd="sng">
                      <a:noFill/>
                    </a:lnT>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Brainstorming</a:t>
            </a:r>
            <a:endParaRPr lang="en-US" dirty="0"/>
          </a:p>
        </p:txBody>
      </p:sp>
    </p:spTree>
    <p:controls>
      <p:control spid="92164" name="ShockwaveFlash1" r:id="rId2" imgW="7238095" imgH="4648849"/>
    </p:controls>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8001000" cy="1066800"/>
          </a:xfrm>
        </p:spPr>
        <p:txBody>
          <a:bodyPr>
            <a:normAutofit fontScale="90000"/>
          </a:bodyPr>
          <a:lstStyle/>
          <a:p>
            <a:pPr fontAlgn="auto">
              <a:spcAft>
                <a:spcPts val="0"/>
              </a:spcAft>
              <a:defRPr/>
            </a:pPr>
            <a:r>
              <a:rPr lang="en-US" dirty="0" smtClean="0"/>
              <a:t>Phrasing </a:t>
            </a:r>
            <a:r>
              <a:rPr lang="en-US" dirty="0" smtClean="0"/>
              <a:t>Thesis Statement</a:t>
            </a:r>
            <a:endParaRPr lang="en-US" dirty="0"/>
          </a:p>
        </p:txBody>
      </p:sp>
      <p:pic>
        <p:nvPicPr>
          <p:cNvPr id="4" name="Video5.2.wmv">
            <a:hlinkClick r:id="" action="ppaction://media"/>
          </p:cNvPr>
          <p:cNvPicPr>
            <a:picLocks noGrp="1" noRot="1" noChangeAspect="1"/>
          </p:cNvPicPr>
          <p:nvPr>
            <p:ph type="media" sz="quarter" idx="10"/>
            <a:videoFile r:link="rId1"/>
          </p:nvPr>
        </p:nvPicPr>
        <p:blipFill>
          <a:blip r:embed="rId4" cstate="print"/>
          <a:stretch>
            <a:fillRect/>
          </a:stretch>
        </p:blipFill>
        <p:spPr>
          <a:xfrm>
            <a:off x="1906588" y="1676400"/>
            <a:ext cx="6096000" cy="45720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Example Outline</a:t>
            </a:r>
            <a:endParaRPr lang="en-US" dirty="0"/>
          </a:p>
        </p:txBody>
      </p:sp>
      <p:graphicFrame>
        <p:nvGraphicFramePr>
          <p:cNvPr id="4" name="Content Placeholder 3"/>
          <p:cNvGraphicFramePr>
            <a:graphicFrameLocks noGrp="1"/>
          </p:cNvGraphicFramePr>
          <p:nvPr>
            <p:ph idx="1"/>
          </p:nvPr>
        </p:nvGraphicFramePr>
        <p:xfrm>
          <a:off x="1295400" y="2133600"/>
          <a:ext cx="7467600" cy="4084320"/>
        </p:xfrm>
        <a:graphic>
          <a:graphicData uri="http://schemas.openxmlformats.org/drawingml/2006/table">
            <a:tbl>
              <a:tblPr firstRow="1" bandRow="1">
                <a:tableStyleId>{5C22544A-7EE6-4342-B048-85BDC9FD1C3A}</a:tableStyleId>
              </a:tblPr>
              <a:tblGrid>
                <a:gridCol w="2971800"/>
                <a:gridCol w="4495800"/>
              </a:tblGrid>
              <a:tr h="762000">
                <a:tc>
                  <a:txBody>
                    <a:bodyPr/>
                    <a:lstStyle/>
                    <a:p>
                      <a:r>
                        <a:rPr lang="en-US" sz="2800" b="0" dirty="0" smtClean="0">
                          <a:solidFill>
                            <a:schemeClr val="tx1"/>
                          </a:solidFill>
                        </a:rPr>
                        <a:t>Topic:</a:t>
                      </a:r>
                      <a:endParaRPr lang="en-US" sz="2800" b="0" dirty="0">
                        <a:solidFill>
                          <a:schemeClr val="tx1"/>
                        </a:solidFill>
                      </a:endParaRPr>
                    </a:p>
                  </a:txBody>
                  <a:tcPr>
                    <a:noFill/>
                  </a:tcPr>
                </a:tc>
                <a:tc>
                  <a:txBody>
                    <a:bodyPr/>
                    <a:lstStyle/>
                    <a:p>
                      <a:r>
                        <a:rPr lang="en-US" sz="2800" b="1" baseline="0" dirty="0" smtClean="0">
                          <a:solidFill>
                            <a:schemeClr val="tx1"/>
                          </a:solidFill>
                        </a:rPr>
                        <a:t>Alpine skiing.</a:t>
                      </a:r>
                      <a:endParaRPr lang="en-US" sz="2800" b="1" dirty="0">
                        <a:solidFill>
                          <a:schemeClr val="tx1"/>
                        </a:solidFill>
                      </a:endParaRPr>
                    </a:p>
                  </a:txBody>
                  <a:tcPr>
                    <a:noFill/>
                  </a:tcPr>
                </a:tc>
              </a:tr>
              <a:tr h="1524000">
                <a:tc>
                  <a:txBody>
                    <a:bodyPr/>
                    <a:lstStyle/>
                    <a:p>
                      <a:r>
                        <a:rPr lang="en-US" sz="2800" b="0" dirty="0" smtClean="0">
                          <a:solidFill>
                            <a:schemeClr val="tx1"/>
                          </a:solidFill>
                        </a:rPr>
                        <a:t>Specific Purpose:</a:t>
                      </a:r>
                      <a:endParaRPr lang="en-US" sz="2800" b="0" dirty="0">
                        <a:solidFill>
                          <a:schemeClr val="tx1"/>
                        </a:solidFill>
                      </a:endParaRPr>
                    </a:p>
                  </a:txBody>
                  <a:tcPr>
                    <a:noFill/>
                  </a:tcPr>
                </a:tc>
                <a:tc>
                  <a:txBody>
                    <a:bodyPr/>
                    <a:lstStyle/>
                    <a:p>
                      <a:r>
                        <a:rPr lang="en-US" sz="2800" b="1" dirty="0" smtClean="0">
                          <a:solidFill>
                            <a:schemeClr val="tx1"/>
                          </a:solidFill>
                        </a:rPr>
                        <a:t>To inform my audience of</a:t>
                      </a:r>
                      <a:r>
                        <a:rPr lang="en-US" sz="2800" b="1" baseline="0" dirty="0" smtClean="0">
                          <a:solidFill>
                            <a:schemeClr val="tx1"/>
                          </a:solidFill>
                        </a:rPr>
                        <a:t> the three major races in alpine skiing.</a:t>
                      </a:r>
                      <a:endParaRPr lang="en-US" sz="2800" b="1" dirty="0">
                        <a:solidFill>
                          <a:schemeClr val="tx1"/>
                        </a:solidFill>
                      </a:endParaRPr>
                    </a:p>
                  </a:txBody>
                  <a:tcPr>
                    <a:noFill/>
                  </a:tcPr>
                </a:tc>
              </a:tr>
              <a:tr h="370840">
                <a:tc>
                  <a:txBody>
                    <a:bodyPr/>
                    <a:lstStyle/>
                    <a:p>
                      <a:r>
                        <a:rPr lang="en-US" sz="2800" b="0" dirty="0" smtClean="0">
                          <a:solidFill>
                            <a:schemeClr val="tx1"/>
                          </a:solidFill>
                        </a:rPr>
                        <a:t>Thesis</a:t>
                      </a:r>
                      <a:r>
                        <a:rPr lang="en-US" sz="2800" b="0" baseline="0" dirty="0" smtClean="0">
                          <a:solidFill>
                            <a:schemeClr val="tx1"/>
                          </a:solidFill>
                        </a:rPr>
                        <a:t> Statement</a:t>
                      </a:r>
                      <a:r>
                        <a:rPr lang="en-US" sz="2800" b="0" dirty="0" smtClean="0">
                          <a:solidFill>
                            <a:schemeClr val="tx1"/>
                          </a:solidFill>
                        </a:rPr>
                        <a:t>:</a:t>
                      </a:r>
                      <a:endParaRPr lang="en-US" sz="2800" b="0" dirty="0">
                        <a:solidFill>
                          <a:schemeClr val="tx1"/>
                        </a:solidFill>
                      </a:endParaRPr>
                    </a:p>
                  </a:txBody>
                  <a:tcPr>
                    <a:noFill/>
                  </a:tcPr>
                </a:tc>
                <a:tc>
                  <a:txBody>
                    <a:bodyPr/>
                    <a:lstStyle/>
                    <a:p>
                      <a:r>
                        <a:rPr lang="en-US" sz="2800" b="1" dirty="0" smtClean="0">
                          <a:solidFill>
                            <a:schemeClr val="tx1"/>
                          </a:solidFill>
                        </a:rPr>
                        <a:t>The three major races in alpine</a:t>
                      </a:r>
                      <a:r>
                        <a:rPr lang="en-US" sz="2800" b="1" baseline="0" dirty="0" smtClean="0">
                          <a:solidFill>
                            <a:schemeClr val="tx1"/>
                          </a:solidFill>
                        </a:rPr>
                        <a:t> skiing are the downhill, slalom, and giant slalom.</a:t>
                      </a:r>
                      <a:endParaRPr lang="en-US" sz="2800" b="1" dirty="0">
                        <a:solidFill>
                          <a:schemeClr val="tx1"/>
                        </a:solidFill>
                      </a:endParaRPr>
                    </a:p>
                  </a:txBody>
                  <a:tcPr>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Example Outline</a:t>
            </a:r>
            <a:endParaRPr lang="en-US" dirty="0"/>
          </a:p>
        </p:txBody>
      </p:sp>
      <p:graphicFrame>
        <p:nvGraphicFramePr>
          <p:cNvPr id="4" name="Content Placeholder 3"/>
          <p:cNvGraphicFramePr>
            <a:graphicFrameLocks noGrp="1"/>
          </p:cNvGraphicFramePr>
          <p:nvPr>
            <p:ph idx="1"/>
          </p:nvPr>
        </p:nvGraphicFramePr>
        <p:xfrm>
          <a:off x="1066800" y="2133600"/>
          <a:ext cx="7924800" cy="3962400"/>
        </p:xfrm>
        <a:graphic>
          <a:graphicData uri="http://schemas.openxmlformats.org/drawingml/2006/table">
            <a:tbl>
              <a:tblPr firstRow="1" bandRow="1">
                <a:tableStyleId>{5C22544A-7EE6-4342-B048-85BDC9FD1C3A}</a:tableStyleId>
              </a:tblPr>
              <a:tblGrid>
                <a:gridCol w="2218944"/>
                <a:gridCol w="676656"/>
                <a:gridCol w="5029200"/>
              </a:tblGrid>
              <a:tr h="1295400">
                <a:tc>
                  <a:txBody>
                    <a:bodyPr/>
                    <a:lstStyle/>
                    <a:p>
                      <a:r>
                        <a:rPr lang="en-US" sz="2800" b="0" dirty="0" smtClean="0">
                          <a:solidFill>
                            <a:schemeClr val="tx1"/>
                          </a:solidFill>
                        </a:rPr>
                        <a:t>Main Points:</a:t>
                      </a:r>
                      <a:endParaRPr lang="en-US" sz="2800" b="0" dirty="0">
                        <a:solidFill>
                          <a:schemeClr val="tx1"/>
                        </a:solidFill>
                      </a:endParaRPr>
                    </a:p>
                  </a:txBody>
                  <a:tcPr>
                    <a:noFill/>
                  </a:tcPr>
                </a:tc>
                <a:tc>
                  <a:txBody>
                    <a:bodyPr/>
                    <a:lstStyle/>
                    <a:p>
                      <a:r>
                        <a:rPr lang="en-US" sz="2800" b="1" dirty="0" smtClean="0">
                          <a:solidFill>
                            <a:schemeClr val="tx1"/>
                          </a:solidFill>
                        </a:rPr>
                        <a:t>I.</a:t>
                      </a:r>
                      <a:endParaRPr lang="en-US" sz="2800" b="1" dirty="0">
                        <a:solidFill>
                          <a:schemeClr val="tx1"/>
                        </a:solidFill>
                      </a:endParaRPr>
                    </a:p>
                  </a:txBody>
                  <a:tcPr>
                    <a:noFill/>
                  </a:tcPr>
                </a:tc>
                <a:tc>
                  <a:txBody>
                    <a:bodyPr/>
                    <a:lstStyle/>
                    <a:p>
                      <a:r>
                        <a:rPr lang="en-US" sz="2800" b="1" dirty="0" smtClean="0">
                          <a:solidFill>
                            <a:schemeClr val="tx1"/>
                          </a:solidFill>
                        </a:rPr>
                        <a:t>The first</a:t>
                      </a:r>
                      <a:r>
                        <a:rPr lang="en-US" sz="2800" b="1" baseline="0" dirty="0" smtClean="0">
                          <a:solidFill>
                            <a:schemeClr val="tx1"/>
                          </a:solidFill>
                        </a:rPr>
                        <a:t> major race in alpine skiing is the downhill.</a:t>
                      </a:r>
                      <a:endParaRPr lang="en-US" sz="2800" b="1" dirty="0">
                        <a:solidFill>
                          <a:schemeClr val="tx1"/>
                        </a:solidFill>
                      </a:endParaRPr>
                    </a:p>
                  </a:txBody>
                  <a:tcPr>
                    <a:noFill/>
                  </a:tcPr>
                </a:tc>
              </a:tr>
              <a:tr h="1295400">
                <a:tc>
                  <a:txBody>
                    <a:bodyPr/>
                    <a:lstStyle/>
                    <a:p>
                      <a:endParaRPr lang="en-US" sz="2800" dirty="0"/>
                    </a:p>
                  </a:txBody>
                  <a:tcPr>
                    <a:noFill/>
                  </a:tcPr>
                </a:tc>
                <a:tc>
                  <a:txBody>
                    <a:bodyPr/>
                    <a:lstStyle/>
                    <a:p>
                      <a:r>
                        <a:rPr lang="en-US" sz="2800" b="1" dirty="0" smtClean="0">
                          <a:solidFill>
                            <a:schemeClr val="tx1"/>
                          </a:solidFill>
                        </a:rPr>
                        <a:t>II.</a:t>
                      </a:r>
                      <a:endParaRPr lang="en-US" sz="2800" b="1" dirty="0">
                        <a:solidFill>
                          <a:schemeClr val="tx1"/>
                        </a:solidFill>
                      </a:endParaRPr>
                    </a:p>
                  </a:txBody>
                  <a:tcPr>
                    <a:noFill/>
                  </a:tcPr>
                </a:tc>
                <a:tc>
                  <a:txBody>
                    <a:bodyPr/>
                    <a:lstStyle/>
                    <a:p>
                      <a:r>
                        <a:rPr lang="en-US" sz="2800" b="1" dirty="0" smtClean="0">
                          <a:solidFill>
                            <a:schemeClr val="tx1"/>
                          </a:solidFill>
                        </a:rPr>
                        <a:t>The second major race in alpine skiing is the slalom.</a:t>
                      </a:r>
                      <a:endParaRPr lang="en-US" sz="2800" b="1" dirty="0">
                        <a:solidFill>
                          <a:schemeClr val="tx1"/>
                        </a:solidFill>
                      </a:endParaRPr>
                    </a:p>
                  </a:txBody>
                  <a:tcPr>
                    <a:noFill/>
                  </a:tcPr>
                </a:tc>
              </a:tr>
              <a:tr h="370840">
                <a:tc>
                  <a:txBody>
                    <a:bodyPr/>
                    <a:lstStyle/>
                    <a:p>
                      <a:endParaRPr lang="en-US" sz="2800" dirty="0"/>
                    </a:p>
                  </a:txBody>
                  <a:tcPr>
                    <a:noFill/>
                  </a:tcPr>
                </a:tc>
                <a:tc>
                  <a:txBody>
                    <a:bodyPr/>
                    <a:lstStyle/>
                    <a:p>
                      <a:r>
                        <a:rPr lang="en-US" sz="2800" b="1" dirty="0" smtClean="0">
                          <a:solidFill>
                            <a:schemeClr val="tx1"/>
                          </a:solidFill>
                        </a:rPr>
                        <a:t>III.</a:t>
                      </a:r>
                      <a:endParaRPr lang="en-US" sz="2800" b="1" dirty="0">
                        <a:solidFill>
                          <a:schemeClr val="tx1"/>
                        </a:solidFill>
                      </a:endParaRPr>
                    </a:p>
                  </a:txBody>
                  <a:tcPr>
                    <a:noFill/>
                  </a:tcPr>
                </a:tc>
                <a:tc>
                  <a:txBody>
                    <a:bodyPr/>
                    <a:lstStyle/>
                    <a:p>
                      <a:r>
                        <a:rPr lang="en-US" sz="2800" b="1" dirty="0" smtClean="0">
                          <a:solidFill>
                            <a:schemeClr val="tx1"/>
                          </a:solidFill>
                        </a:rPr>
                        <a:t>The third major race in alpine skiing is the giant slalom.</a:t>
                      </a:r>
                      <a:endParaRPr lang="en-US" sz="2800" b="1" dirty="0">
                        <a:solidFill>
                          <a:schemeClr val="tx1"/>
                        </a:solidFill>
                      </a:endParaRPr>
                    </a:p>
                  </a:txBody>
                  <a:tcPr>
                    <a:noFill/>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fontAlgn="auto">
              <a:spcAft>
                <a:spcPts val="0"/>
              </a:spcAft>
              <a:defRPr/>
            </a:pPr>
            <a:r>
              <a:rPr lang="en-US" sz="5800" dirty="0" smtClean="0"/>
              <a:t>Interesting Topics</a:t>
            </a:r>
            <a:endParaRPr lang="en-US" sz="5800" dirty="0"/>
          </a:p>
        </p:txBody>
      </p:sp>
      <p:sp>
        <p:nvSpPr>
          <p:cNvPr id="8" name="TextBox 7"/>
          <p:cNvSpPr txBox="1"/>
          <p:nvPr/>
        </p:nvSpPr>
        <p:spPr>
          <a:xfrm>
            <a:off x="1752600" y="1752600"/>
            <a:ext cx="6248400" cy="3170099"/>
          </a:xfrm>
          <a:prstGeom prst="rect">
            <a:avLst/>
          </a:prstGeom>
          <a:noFill/>
        </p:spPr>
        <p:txBody>
          <a:bodyPr wrap="square" rtlCol="0">
            <a:spAutoFit/>
          </a:bodyPr>
          <a:lstStyle/>
          <a:p>
            <a:pPr algn="ctr"/>
            <a:endParaRPr lang="en-US" sz="4000" b="1" dirty="0" smtClean="0">
              <a:latin typeface="+mn-lt"/>
            </a:endParaRPr>
          </a:p>
          <a:p>
            <a:pPr algn="ctr"/>
            <a:endParaRPr lang="en-US" sz="4000" b="1" dirty="0">
              <a:latin typeface="+mn-lt"/>
            </a:endParaRPr>
          </a:p>
          <a:p>
            <a:pPr algn="ctr"/>
            <a:r>
              <a:rPr lang="en-US" sz="4000" b="1" dirty="0" smtClean="0">
                <a:latin typeface="+mn-lt"/>
              </a:rPr>
              <a:t>From the ideas you generate, choose an interesting topic.</a:t>
            </a:r>
            <a:endParaRPr lang="en-US" sz="4000" b="1" dirty="0">
              <a:latin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fontAlgn="auto">
              <a:spcAft>
                <a:spcPts val="0"/>
              </a:spcAft>
              <a:defRPr/>
            </a:pPr>
            <a:r>
              <a:rPr lang="en-US" sz="5800" dirty="0" smtClean="0"/>
              <a:t>Interesting Topics</a:t>
            </a:r>
            <a:endParaRPr lang="en-US" sz="5800" dirty="0"/>
          </a:p>
        </p:txBody>
      </p:sp>
      <p:pic>
        <p:nvPicPr>
          <p:cNvPr id="4" name="Video5.1.wmv">
            <a:hlinkClick r:id="" action="ppaction://media"/>
          </p:cNvPr>
          <p:cNvPicPr>
            <a:picLocks noGrp="1" noRot="1" noChangeAspect="1"/>
          </p:cNvPicPr>
          <p:nvPr>
            <p:ph type="media" sz="quarter" idx="10"/>
            <a:videoFile r:link="rId1"/>
          </p:nvPr>
        </p:nvPicPr>
        <p:blipFill>
          <a:blip r:embed="rId4" cstate="print"/>
          <a:stretch>
            <a:fillRect/>
          </a:stretch>
        </p:blipFill>
        <p:spPr>
          <a:xfrm>
            <a:off x="1906588" y="1676400"/>
            <a:ext cx="6096000" cy="45720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Example Outline</a:t>
            </a:r>
            <a:endParaRPr lang="en-US" dirty="0"/>
          </a:p>
        </p:txBody>
      </p:sp>
      <p:graphicFrame>
        <p:nvGraphicFramePr>
          <p:cNvPr id="4" name="Content Placeholder 3"/>
          <p:cNvGraphicFramePr>
            <a:graphicFrameLocks noGrp="1"/>
          </p:cNvGraphicFramePr>
          <p:nvPr>
            <p:ph idx="1"/>
          </p:nvPr>
        </p:nvGraphicFramePr>
        <p:xfrm>
          <a:off x="1295400" y="2133600"/>
          <a:ext cx="7467600" cy="4084320"/>
        </p:xfrm>
        <a:graphic>
          <a:graphicData uri="http://schemas.openxmlformats.org/drawingml/2006/table">
            <a:tbl>
              <a:tblPr firstRow="1" bandRow="1">
                <a:tableStyleId>{5C22544A-7EE6-4342-B048-85BDC9FD1C3A}</a:tableStyleId>
              </a:tblPr>
              <a:tblGrid>
                <a:gridCol w="2971800"/>
                <a:gridCol w="4495800"/>
              </a:tblGrid>
              <a:tr h="762000">
                <a:tc>
                  <a:txBody>
                    <a:bodyPr/>
                    <a:lstStyle/>
                    <a:p>
                      <a:r>
                        <a:rPr lang="en-US" sz="2800" b="0" dirty="0" smtClean="0">
                          <a:solidFill>
                            <a:schemeClr val="tx1"/>
                          </a:solidFill>
                        </a:rPr>
                        <a:t>Topic:</a:t>
                      </a:r>
                      <a:endParaRPr lang="en-US" sz="2800" b="0" dirty="0">
                        <a:solidFill>
                          <a:schemeClr val="tx1"/>
                        </a:solidFill>
                      </a:endParaRPr>
                    </a:p>
                  </a:txBody>
                  <a:tcPr>
                    <a:noFill/>
                  </a:tcPr>
                </a:tc>
                <a:tc>
                  <a:txBody>
                    <a:bodyPr/>
                    <a:lstStyle/>
                    <a:p>
                      <a:r>
                        <a:rPr lang="en-US" sz="2800" b="1" baseline="0" dirty="0" smtClean="0">
                          <a:solidFill>
                            <a:schemeClr val="tx1"/>
                          </a:solidFill>
                        </a:rPr>
                        <a:t>Alpine skiing.</a:t>
                      </a:r>
                      <a:endParaRPr lang="en-US" sz="2800" b="1" dirty="0">
                        <a:solidFill>
                          <a:schemeClr val="tx1"/>
                        </a:solidFill>
                      </a:endParaRPr>
                    </a:p>
                  </a:txBody>
                  <a:tcPr>
                    <a:noFill/>
                  </a:tcPr>
                </a:tc>
              </a:tr>
              <a:tr h="1524000">
                <a:tc>
                  <a:txBody>
                    <a:bodyPr/>
                    <a:lstStyle/>
                    <a:p>
                      <a:r>
                        <a:rPr lang="en-US" sz="2800" b="0" dirty="0" smtClean="0">
                          <a:solidFill>
                            <a:schemeClr val="tx1"/>
                          </a:solidFill>
                        </a:rPr>
                        <a:t>Specific Purpose:</a:t>
                      </a:r>
                      <a:endParaRPr lang="en-US" sz="2800" b="0" dirty="0">
                        <a:solidFill>
                          <a:schemeClr val="tx1"/>
                        </a:solidFill>
                      </a:endParaRPr>
                    </a:p>
                  </a:txBody>
                  <a:tcPr>
                    <a:noFill/>
                  </a:tcPr>
                </a:tc>
                <a:tc>
                  <a:txBody>
                    <a:bodyPr/>
                    <a:lstStyle/>
                    <a:p>
                      <a:r>
                        <a:rPr lang="en-US" sz="2800" b="1" dirty="0" smtClean="0">
                          <a:solidFill>
                            <a:schemeClr val="tx1"/>
                          </a:solidFill>
                        </a:rPr>
                        <a:t>To inform my audience of</a:t>
                      </a:r>
                      <a:r>
                        <a:rPr lang="en-US" sz="2800" b="1" baseline="0" dirty="0" smtClean="0">
                          <a:solidFill>
                            <a:schemeClr val="tx1"/>
                          </a:solidFill>
                        </a:rPr>
                        <a:t> the three major races in alpine skiing.</a:t>
                      </a:r>
                      <a:endParaRPr lang="en-US" sz="2800" b="1" dirty="0">
                        <a:solidFill>
                          <a:schemeClr val="tx1"/>
                        </a:solidFill>
                      </a:endParaRPr>
                    </a:p>
                  </a:txBody>
                  <a:tcPr>
                    <a:noFill/>
                  </a:tcPr>
                </a:tc>
              </a:tr>
              <a:tr h="370840">
                <a:tc>
                  <a:txBody>
                    <a:bodyPr/>
                    <a:lstStyle/>
                    <a:p>
                      <a:r>
                        <a:rPr lang="en-US" sz="2800" b="0" dirty="0" smtClean="0">
                          <a:solidFill>
                            <a:schemeClr val="tx1"/>
                          </a:solidFill>
                        </a:rPr>
                        <a:t>Thesis</a:t>
                      </a:r>
                      <a:r>
                        <a:rPr lang="en-US" sz="2800" b="0" baseline="0" dirty="0" smtClean="0">
                          <a:solidFill>
                            <a:schemeClr val="tx1"/>
                          </a:solidFill>
                        </a:rPr>
                        <a:t> Statement</a:t>
                      </a:r>
                      <a:r>
                        <a:rPr lang="en-US" sz="2800" b="0" dirty="0" smtClean="0">
                          <a:solidFill>
                            <a:schemeClr val="tx1"/>
                          </a:solidFill>
                        </a:rPr>
                        <a:t>:</a:t>
                      </a:r>
                      <a:endParaRPr lang="en-US" sz="2800" b="0" dirty="0">
                        <a:solidFill>
                          <a:schemeClr val="tx1"/>
                        </a:solidFill>
                      </a:endParaRPr>
                    </a:p>
                  </a:txBody>
                  <a:tcPr>
                    <a:noFill/>
                  </a:tcPr>
                </a:tc>
                <a:tc>
                  <a:txBody>
                    <a:bodyPr/>
                    <a:lstStyle/>
                    <a:p>
                      <a:r>
                        <a:rPr lang="en-US" sz="2800" b="1" dirty="0" smtClean="0">
                          <a:solidFill>
                            <a:schemeClr val="tx1"/>
                          </a:solidFill>
                        </a:rPr>
                        <a:t>The three major races in alpine</a:t>
                      </a:r>
                      <a:r>
                        <a:rPr lang="en-US" sz="2800" b="1" baseline="0" dirty="0" smtClean="0">
                          <a:solidFill>
                            <a:schemeClr val="tx1"/>
                          </a:solidFill>
                        </a:rPr>
                        <a:t> skiing are the downhill, slalom, and giant slalom.</a:t>
                      </a:r>
                      <a:endParaRPr lang="en-US" sz="2800" b="1" dirty="0">
                        <a:solidFill>
                          <a:schemeClr val="tx1"/>
                        </a:solidFill>
                      </a:endParaRPr>
                    </a:p>
                  </a:txBody>
                  <a:tcPr>
                    <a:noFill/>
                  </a:tcPr>
                </a:tc>
              </a:tr>
            </a:tbl>
          </a:graphicData>
        </a:graphic>
      </p:graphicFrame>
      <p:sp>
        <p:nvSpPr>
          <p:cNvPr id="5" name="Right Arrow 4"/>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Example Outline</a:t>
            </a:r>
            <a:endParaRPr lang="en-US" dirty="0"/>
          </a:p>
        </p:txBody>
      </p:sp>
      <p:graphicFrame>
        <p:nvGraphicFramePr>
          <p:cNvPr id="4" name="Content Placeholder 3"/>
          <p:cNvGraphicFramePr>
            <a:graphicFrameLocks noGrp="1"/>
          </p:cNvGraphicFramePr>
          <p:nvPr>
            <p:ph idx="1"/>
          </p:nvPr>
        </p:nvGraphicFramePr>
        <p:xfrm>
          <a:off x="1066800" y="2133600"/>
          <a:ext cx="7924800" cy="3962400"/>
        </p:xfrm>
        <a:graphic>
          <a:graphicData uri="http://schemas.openxmlformats.org/drawingml/2006/table">
            <a:tbl>
              <a:tblPr firstRow="1" bandRow="1">
                <a:tableStyleId>{5C22544A-7EE6-4342-B048-85BDC9FD1C3A}</a:tableStyleId>
              </a:tblPr>
              <a:tblGrid>
                <a:gridCol w="2218944"/>
                <a:gridCol w="676656"/>
                <a:gridCol w="5029200"/>
              </a:tblGrid>
              <a:tr h="1295400">
                <a:tc>
                  <a:txBody>
                    <a:bodyPr/>
                    <a:lstStyle/>
                    <a:p>
                      <a:r>
                        <a:rPr lang="en-US" sz="2800" b="0" dirty="0" smtClean="0">
                          <a:solidFill>
                            <a:schemeClr val="tx1"/>
                          </a:solidFill>
                        </a:rPr>
                        <a:t>Main Points:</a:t>
                      </a:r>
                      <a:endParaRPr lang="en-US" sz="2800" b="0" dirty="0">
                        <a:solidFill>
                          <a:schemeClr val="tx1"/>
                        </a:solidFill>
                      </a:endParaRPr>
                    </a:p>
                  </a:txBody>
                  <a:tcPr>
                    <a:noFill/>
                  </a:tcPr>
                </a:tc>
                <a:tc>
                  <a:txBody>
                    <a:bodyPr/>
                    <a:lstStyle/>
                    <a:p>
                      <a:r>
                        <a:rPr lang="en-US" sz="2800" b="1" dirty="0" smtClean="0">
                          <a:solidFill>
                            <a:schemeClr val="tx1"/>
                          </a:solidFill>
                        </a:rPr>
                        <a:t>I.</a:t>
                      </a:r>
                      <a:endParaRPr lang="en-US" sz="2800" b="1" dirty="0">
                        <a:solidFill>
                          <a:schemeClr val="tx1"/>
                        </a:solidFill>
                      </a:endParaRPr>
                    </a:p>
                  </a:txBody>
                  <a:tcPr>
                    <a:noFill/>
                  </a:tcPr>
                </a:tc>
                <a:tc>
                  <a:txBody>
                    <a:bodyPr/>
                    <a:lstStyle/>
                    <a:p>
                      <a:r>
                        <a:rPr lang="en-US" sz="2800" b="1" dirty="0" smtClean="0">
                          <a:solidFill>
                            <a:schemeClr val="tx1"/>
                          </a:solidFill>
                        </a:rPr>
                        <a:t>The first</a:t>
                      </a:r>
                      <a:r>
                        <a:rPr lang="en-US" sz="2800" b="1" baseline="0" dirty="0" smtClean="0">
                          <a:solidFill>
                            <a:schemeClr val="tx1"/>
                          </a:solidFill>
                        </a:rPr>
                        <a:t> major race in alpine skiing is the downhill.</a:t>
                      </a:r>
                      <a:endParaRPr lang="en-US" sz="2800" b="1" dirty="0">
                        <a:solidFill>
                          <a:schemeClr val="tx1"/>
                        </a:solidFill>
                      </a:endParaRPr>
                    </a:p>
                  </a:txBody>
                  <a:tcPr>
                    <a:noFill/>
                  </a:tcPr>
                </a:tc>
              </a:tr>
              <a:tr h="1295400">
                <a:tc>
                  <a:txBody>
                    <a:bodyPr/>
                    <a:lstStyle/>
                    <a:p>
                      <a:endParaRPr lang="en-US" sz="2800" dirty="0"/>
                    </a:p>
                  </a:txBody>
                  <a:tcPr>
                    <a:noFill/>
                  </a:tcPr>
                </a:tc>
                <a:tc>
                  <a:txBody>
                    <a:bodyPr/>
                    <a:lstStyle/>
                    <a:p>
                      <a:r>
                        <a:rPr lang="en-US" sz="2800" b="1" dirty="0" smtClean="0">
                          <a:solidFill>
                            <a:schemeClr val="tx1"/>
                          </a:solidFill>
                        </a:rPr>
                        <a:t>II.</a:t>
                      </a:r>
                      <a:endParaRPr lang="en-US" sz="2800" b="1" dirty="0">
                        <a:solidFill>
                          <a:schemeClr val="tx1"/>
                        </a:solidFill>
                      </a:endParaRPr>
                    </a:p>
                  </a:txBody>
                  <a:tcPr>
                    <a:noFill/>
                  </a:tcPr>
                </a:tc>
                <a:tc>
                  <a:txBody>
                    <a:bodyPr/>
                    <a:lstStyle/>
                    <a:p>
                      <a:r>
                        <a:rPr lang="en-US" sz="2800" b="1" dirty="0" smtClean="0">
                          <a:solidFill>
                            <a:schemeClr val="tx1"/>
                          </a:solidFill>
                        </a:rPr>
                        <a:t>The second major race in alpine skiing is the slalom.</a:t>
                      </a:r>
                      <a:endParaRPr lang="en-US" sz="2800" b="1" dirty="0">
                        <a:solidFill>
                          <a:schemeClr val="tx1"/>
                        </a:solidFill>
                      </a:endParaRPr>
                    </a:p>
                  </a:txBody>
                  <a:tcPr>
                    <a:noFill/>
                  </a:tcPr>
                </a:tc>
              </a:tr>
              <a:tr h="370840">
                <a:tc>
                  <a:txBody>
                    <a:bodyPr/>
                    <a:lstStyle/>
                    <a:p>
                      <a:endParaRPr lang="en-US" sz="2800" dirty="0"/>
                    </a:p>
                  </a:txBody>
                  <a:tcPr>
                    <a:noFill/>
                  </a:tcPr>
                </a:tc>
                <a:tc>
                  <a:txBody>
                    <a:bodyPr/>
                    <a:lstStyle/>
                    <a:p>
                      <a:r>
                        <a:rPr lang="en-US" sz="2800" b="1" dirty="0" smtClean="0">
                          <a:solidFill>
                            <a:schemeClr val="tx1"/>
                          </a:solidFill>
                        </a:rPr>
                        <a:t>III.</a:t>
                      </a:r>
                      <a:endParaRPr lang="en-US" sz="2800" b="1" dirty="0">
                        <a:solidFill>
                          <a:schemeClr val="tx1"/>
                        </a:solidFill>
                      </a:endParaRPr>
                    </a:p>
                  </a:txBody>
                  <a:tcPr>
                    <a:noFill/>
                  </a:tcPr>
                </a:tc>
                <a:tc>
                  <a:txBody>
                    <a:bodyPr/>
                    <a:lstStyle/>
                    <a:p>
                      <a:r>
                        <a:rPr lang="en-US" sz="2800" b="1" dirty="0" smtClean="0">
                          <a:solidFill>
                            <a:schemeClr val="tx1"/>
                          </a:solidFill>
                        </a:rPr>
                        <a:t>The third major race in alpine skiing is the giant slalom.</a:t>
                      </a:r>
                      <a:endParaRPr lang="en-US" sz="2800" b="1" dirty="0">
                        <a:solidFill>
                          <a:schemeClr val="tx1"/>
                        </a:solidFill>
                      </a:endParaRPr>
                    </a:p>
                  </a:txBody>
                  <a:tcPr>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Topic</a:t>
            </a:r>
            <a:endParaRPr lang="en-US" dirty="0"/>
          </a:p>
        </p:txBody>
      </p:sp>
      <p:sp>
        <p:nvSpPr>
          <p:cNvPr id="3" name="Content Placeholder 2"/>
          <p:cNvSpPr>
            <a:spLocks noGrp="1"/>
          </p:cNvSpPr>
          <p:nvPr>
            <p:ph idx="1"/>
          </p:nvPr>
        </p:nvSpPr>
        <p:spPr>
          <a:xfrm>
            <a:off x="1295400" y="2133600"/>
            <a:ext cx="3200400" cy="4114800"/>
          </a:xfrm>
        </p:spPr>
        <p:txBody>
          <a:bodyPr/>
          <a:lstStyle/>
          <a:p>
            <a:pPr fontAlgn="auto">
              <a:defRPr/>
            </a:pPr>
            <a:r>
              <a:rPr lang="en-US" dirty="0" smtClean="0"/>
              <a:t>The broad subject matter of the speech.</a:t>
            </a:r>
            <a:endParaRPr lang="en-US" dirty="0"/>
          </a:p>
        </p:txBody>
      </p:sp>
      <p:pic>
        <p:nvPicPr>
          <p:cNvPr id="5" name="Picture Placeholder 4" descr="PPT-Ch5-1.jpg"/>
          <p:cNvPicPr>
            <a:picLocks noGrp="1" noChangeAspect="1"/>
          </p:cNvPicPr>
          <p:nvPr>
            <p:ph type="pic" sz="quarter" idx="10"/>
          </p:nvPr>
        </p:nvPicPr>
        <p:blipFill>
          <a:blip r:embed="rId3" cstate="print"/>
          <a:srcRect l="11520" r="20160"/>
          <a:stretch>
            <a:fillRect/>
          </a:stretch>
        </p:blipFill>
        <p:spPr>
          <a:xfrm>
            <a:off x="4724400" y="2209800"/>
            <a:ext cx="3905250" cy="3794125"/>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Specific Purpose</a:t>
            </a:r>
            <a:endParaRPr lang="en-US" dirty="0"/>
          </a:p>
        </p:txBody>
      </p:sp>
      <p:sp>
        <p:nvSpPr>
          <p:cNvPr id="3" name="Content Placeholder 2"/>
          <p:cNvSpPr>
            <a:spLocks noGrp="1"/>
          </p:cNvSpPr>
          <p:nvPr>
            <p:ph idx="1"/>
          </p:nvPr>
        </p:nvSpPr>
        <p:spPr>
          <a:xfrm>
            <a:off x="1143000" y="2133600"/>
            <a:ext cx="7620000" cy="4191000"/>
          </a:xfrm>
        </p:spPr>
        <p:txBody>
          <a:bodyPr/>
          <a:lstStyle/>
          <a:p>
            <a:pPr fontAlgn="auto">
              <a:defRPr/>
            </a:pPr>
            <a:r>
              <a:rPr lang="en-US" sz="3600" dirty="0" smtClean="0"/>
              <a:t>Single infinitive </a:t>
            </a:r>
            <a:r>
              <a:rPr lang="en-US" sz="3600" dirty="0" smtClean="0"/>
              <a:t>phrase.</a:t>
            </a:r>
            <a:endParaRPr lang="en-US" sz="3600" dirty="0" smtClean="0"/>
          </a:p>
          <a:p>
            <a:pPr fontAlgn="auto">
              <a:defRPr/>
            </a:pPr>
            <a:r>
              <a:rPr lang="en-US" sz="3600" dirty="0" smtClean="0"/>
              <a:t>States what speaker hopes to </a:t>
            </a:r>
            <a:r>
              <a:rPr lang="en-US" sz="3600" dirty="0" smtClean="0"/>
              <a:t>accomplish.</a:t>
            </a:r>
          </a:p>
          <a:p>
            <a:pPr fontAlgn="auto">
              <a:defRPr/>
            </a:pPr>
            <a:r>
              <a:rPr lang="en-US" sz="3600" dirty="0" smtClean="0"/>
              <a:t>Statement, not a question.</a:t>
            </a:r>
          </a:p>
          <a:p>
            <a:pPr fontAlgn="auto">
              <a:defRPr/>
            </a:pPr>
            <a:r>
              <a:rPr lang="en-US" sz="3600" dirty="0" smtClean="0"/>
              <a:t>“I want my audience to learn about . . . </a:t>
            </a:r>
            <a:r>
              <a:rPr lang="en-US" sz="3600" dirty="0" smtClean="0"/>
              <a:t>”</a:t>
            </a:r>
            <a:endParaRPr lang="en-US" sz="3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APS11e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S11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2202</TotalTime>
  <Words>673</Words>
  <Application>Microsoft Office PowerPoint</Application>
  <PresentationFormat>On-screen Show (4:3)</PresentationFormat>
  <Paragraphs>126</Paragraphs>
  <Slides>33</Slides>
  <Notes>33</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Trebuchet MS</vt:lpstr>
      <vt:lpstr>Arial</vt:lpstr>
      <vt:lpstr>Calibri</vt:lpstr>
      <vt:lpstr>APS11e Master</vt:lpstr>
      <vt:lpstr>Slide 1</vt:lpstr>
      <vt:lpstr>Brainstorming</vt:lpstr>
      <vt:lpstr>Brainstorming</vt:lpstr>
      <vt:lpstr>Interesting Topics</vt:lpstr>
      <vt:lpstr>Interesting Topics</vt:lpstr>
      <vt:lpstr>Example Outline</vt:lpstr>
      <vt:lpstr>Example Outline</vt:lpstr>
      <vt:lpstr>Topic</vt:lpstr>
      <vt:lpstr>Specific Purpose</vt:lpstr>
      <vt:lpstr>Specific Purpose</vt:lpstr>
      <vt:lpstr>Specific Purpose</vt:lpstr>
      <vt:lpstr>Specific Purpose</vt:lpstr>
      <vt:lpstr>Specific Purpose</vt:lpstr>
      <vt:lpstr>Specific Purpose</vt:lpstr>
      <vt:lpstr>Specific Purpose</vt:lpstr>
      <vt:lpstr>Specific Purpose</vt:lpstr>
      <vt:lpstr>Specific Purpose</vt:lpstr>
      <vt:lpstr>Specific Purpose</vt:lpstr>
      <vt:lpstr>Specific Purpose</vt:lpstr>
      <vt:lpstr>Specific Purpose</vt:lpstr>
      <vt:lpstr>Specific Purpose</vt:lpstr>
      <vt:lpstr>Thesis Statement</vt:lpstr>
      <vt:lpstr>Thesis Statement</vt:lpstr>
      <vt:lpstr>Thesis Statement</vt:lpstr>
      <vt:lpstr>Thesis Statement</vt:lpstr>
      <vt:lpstr>Thesis Statement</vt:lpstr>
      <vt:lpstr>Thesis Statement</vt:lpstr>
      <vt:lpstr>Thesis Statement</vt:lpstr>
      <vt:lpstr>Thesis Statement</vt:lpstr>
      <vt:lpstr>Phrasing Thesis Statement</vt:lpstr>
      <vt:lpstr>Example Outline</vt:lpstr>
      <vt:lpstr>Example Outline</vt:lpstr>
      <vt:lpstr>Slide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APS 11e</dc:title>
  <dc:creator>APS 11e</dc:creator>
  <cp:lastModifiedBy>Lenovo User</cp:lastModifiedBy>
  <cp:revision>119</cp:revision>
  <dcterms:created xsi:type="dcterms:W3CDTF">2011-07-12T18:06:15Z</dcterms:created>
  <dcterms:modified xsi:type="dcterms:W3CDTF">2012-02-13T04:56:48Z</dcterms:modified>
</cp:coreProperties>
</file>